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326" r:id="rId3"/>
    <p:sldId id="344" r:id="rId4"/>
    <p:sldId id="352" r:id="rId5"/>
    <p:sldId id="345" r:id="rId6"/>
    <p:sldId id="342" r:id="rId7"/>
    <p:sldId id="314" r:id="rId8"/>
    <p:sldId id="346" r:id="rId9"/>
    <p:sldId id="347" r:id="rId10"/>
    <p:sldId id="315" r:id="rId11"/>
    <p:sldId id="317" r:id="rId12"/>
    <p:sldId id="348" r:id="rId13"/>
    <p:sldId id="349" r:id="rId14"/>
    <p:sldId id="350" r:id="rId15"/>
    <p:sldId id="351" r:id="rId16"/>
    <p:sldId id="353" r:id="rId17"/>
    <p:sldId id="357" r:id="rId18"/>
    <p:sldId id="358" r:id="rId19"/>
    <p:sldId id="359" r:id="rId20"/>
    <p:sldId id="360" r:id="rId21"/>
    <p:sldId id="361" r:id="rId22"/>
    <p:sldId id="362" r:id="rId23"/>
    <p:sldId id="363" r:id="rId24"/>
    <p:sldId id="364" r:id="rId25"/>
    <p:sldId id="365" r:id="rId26"/>
    <p:sldId id="366" r:id="rId27"/>
    <p:sldId id="367" r:id="rId28"/>
    <p:sldId id="355" r:id="rId29"/>
    <p:sldId id="356" r:id="rId30"/>
    <p:sldId id="311" r:id="rId31"/>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1" clrIdx="0">
    <p:extLst>
      <p:ext uri="{19B8F6BF-5375-455C-9EA6-DF929625EA0E}">
        <p15:presenceInfo xmlns:p15="http://schemas.microsoft.com/office/powerpoint/2012/main" userId="b485b44b749046e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71" autoAdjust="0"/>
    <p:restoredTop sz="94781"/>
  </p:normalViewPr>
  <p:slideViewPr>
    <p:cSldViewPr snapToGrid="0" snapToObjects="1">
      <p:cViewPr varScale="1">
        <p:scale>
          <a:sx n="53" d="100"/>
          <a:sy n="53" d="100"/>
        </p:scale>
        <p:origin x="819" y="2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66BD65-A21C-465F-A5D0-1F6CEBAA6711}" type="doc">
      <dgm:prSet loTypeId="urn:microsoft.com/office/officeart/2005/8/layout/chevron2" loCatId="list" qsTypeId="urn:microsoft.com/office/officeart/2005/8/quickstyle/simple3" qsCatId="simple" csTypeId="urn:microsoft.com/office/officeart/2005/8/colors/colorful1#1" csCatId="colorful" phldr="1"/>
      <dgm:spPr/>
      <dgm:t>
        <a:bodyPr/>
        <a:lstStyle/>
        <a:p>
          <a:endParaRPr lang="en-US"/>
        </a:p>
      </dgm:t>
    </dgm:pt>
    <dgm:pt modelId="{7AD408AC-6D37-4283-91DD-02167FAC98B2}">
      <dgm:prSet phldrT="[Text]" custT="1"/>
      <dgm:spPr/>
      <dgm:t>
        <a:bodyPr/>
        <a:lstStyle/>
        <a:p>
          <a:r>
            <a:rPr lang="en-US" sz="2000" dirty="0"/>
            <a:t>Central Excise</a:t>
          </a:r>
        </a:p>
      </dgm:t>
    </dgm:pt>
    <dgm:pt modelId="{9A3D5139-80CE-4C38-A703-8878155F3F32}" type="parTrans" cxnId="{6591608C-C63A-445E-89ED-83468524556A}">
      <dgm:prSet/>
      <dgm:spPr/>
      <dgm:t>
        <a:bodyPr/>
        <a:lstStyle/>
        <a:p>
          <a:endParaRPr lang="en-US" sz="2000"/>
        </a:p>
      </dgm:t>
    </dgm:pt>
    <dgm:pt modelId="{E2AA2C99-78F0-4094-A04A-3A8324B1411A}" type="sibTrans" cxnId="{6591608C-C63A-445E-89ED-83468524556A}">
      <dgm:prSet/>
      <dgm:spPr/>
      <dgm:t>
        <a:bodyPr/>
        <a:lstStyle/>
        <a:p>
          <a:endParaRPr lang="en-US" sz="2000"/>
        </a:p>
      </dgm:t>
    </dgm:pt>
    <dgm:pt modelId="{E930F0D3-C140-480D-BCF6-C0CE4A48CE30}">
      <dgm:prSet phldrT="[Text]" custT="1"/>
      <dgm:spPr/>
      <dgm:t>
        <a:bodyPr/>
        <a:lstStyle/>
        <a:p>
          <a:r>
            <a:rPr lang="en-IN" sz="2000" dirty="0"/>
            <a:t>Separate registrations for all manufacturing units / Depots and warehouses passing on </a:t>
          </a:r>
          <a:r>
            <a:rPr lang="en-IN" sz="2000" dirty="0" err="1"/>
            <a:t>Cenvat</a:t>
          </a:r>
          <a:r>
            <a:rPr lang="en-IN" sz="2000" dirty="0"/>
            <a:t> benefit.</a:t>
          </a:r>
          <a:endParaRPr lang="en-US" sz="2000" dirty="0"/>
        </a:p>
      </dgm:t>
    </dgm:pt>
    <dgm:pt modelId="{0D7CE28F-8632-4645-A093-D2B2EB15F00C}" type="parTrans" cxnId="{3A3E9F6F-1B4F-4472-8051-6F9DF81BD735}">
      <dgm:prSet/>
      <dgm:spPr/>
      <dgm:t>
        <a:bodyPr/>
        <a:lstStyle/>
        <a:p>
          <a:endParaRPr lang="en-US" sz="2000"/>
        </a:p>
      </dgm:t>
    </dgm:pt>
    <dgm:pt modelId="{256870A1-E65C-4AC5-988E-A46283C3042E}" type="sibTrans" cxnId="{3A3E9F6F-1B4F-4472-8051-6F9DF81BD735}">
      <dgm:prSet/>
      <dgm:spPr/>
      <dgm:t>
        <a:bodyPr/>
        <a:lstStyle/>
        <a:p>
          <a:endParaRPr lang="en-US" sz="2000"/>
        </a:p>
      </dgm:t>
    </dgm:pt>
    <dgm:pt modelId="{7A46FEC7-8659-4B58-9ACB-65DEDA0E73AA}">
      <dgm:prSet phldrT="[Text]" custT="1"/>
      <dgm:spPr/>
      <dgm:t>
        <a:bodyPr/>
        <a:lstStyle/>
        <a:p>
          <a:r>
            <a:rPr lang="en-US" sz="1800" dirty="0"/>
            <a:t>VAT/CST</a:t>
          </a:r>
        </a:p>
      </dgm:t>
    </dgm:pt>
    <dgm:pt modelId="{3A059985-3F6D-48E1-8701-26692AE020DE}" type="parTrans" cxnId="{2999DA21-DDBA-48A1-8F60-FF51C6467E94}">
      <dgm:prSet/>
      <dgm:spPr/>
      <dgm:t>
        <a:bodyPr/>
        <a:lstStyle/>
        <a:p>
          <a:endParaRPr lang="en-US" sz="2000"/>
        </a:p>
      </dgm:t>
    </dgm:pt>
    <dgm:pt modelId="{B42A93D6-8309-4359-B811-A8B516FC71F5}" type="sibTrans" cxnId="{2999DA21-DDBA-48A1-8F60-FF51C6467E94}">
      <dgm:prSet/>
      <dgm:spPr/>
      <dgm:t>
        <a:bodyPr/>
        <a:lstStyle/>
        <a:p>
          <a:endParaRPr lang="en-US" sz="2000"/>
        </a:p>
      </dgm:t>
    </dgm:pt>
    <dgm:pt modelId="{E6D1179F-28A8-4161-910B-A36373B22C81}">
      <dgm:prSet phldrT="[Text]" custT="1"/>
      <dgm:spPr/>
      <dgm:t>
        <a:bodyPr/>
        <a:lstStyle/>
        <a:p>
          <a:r>
            <a:rPr lang="en-IN" sz="2000" dirty="0"/>
            <a:t>Separate registrations in all States. </a:t>
          </a:r>
          <a:endParaRPr lang="en-US" sz="2000" dirty="0"/>
        </a:p>
      </dgm:t>
    </dgm:pt>
    <dgm:pt modelId="{99EB1BCB-65FE-4692-B19D-6832BDEF2720}" type="parTrans" cxnId="{7D1D2BB1-8216-49FD-A9E8-F95AC20DB57A}">
      <dgm:prSet/>
      <dgm:spPr/>
      <dgm:t>
        <a:bodyPr/>
        <a:lstStyle/>
        <a:p>
          <a:endParaRPr lang="en-US" sz="2000"/>
        </a:p>
      </dgm:t>
    </dgm:pt>
    <dgm:pt modelId="{749841A1-6DF0-43DB-86B0-5572EB4FCC88}" type="sibTrans" cxnId="{7D1D2BB1-8216-49FD-A9E8-F95AC20DB57A}">
      <dgm:prSet/>
      <dgm:spPr/>
      <dgm:t>
        <a:bodyPr/>
        <a:lstStyle/>
        <a:p>
          <a:endParaRPr lang="en-US" sz="2000"/>
        </a:p>
      </dgm:t>
    </dgm:pt>
    <dgm:pt modelId="{AEAAB7D0-23F3-4495-9163-42974BD6AE3F}">
      <dgm:prSet phldrT="[Text]" custT="1"/>
      <dgm:spPr/>
      <dgm:t>
        <a:bodyPr/>
        <a:lstStyle/>
        <a:p>
          <a:r>
            <a:rPr lang="en-US" sz="2000" dirty="0"/>
            <a:t>Service Tax</a:t>
          </a:r>
        </a:p>
      </dgm:t>
    </dgm:pt>
    <dgm:pt modelId="{C7AA2545-CE67-4FED-A965-A9051F61DB1C}" type="parTrans" cxnId="{EC0FE517-BF9F-4313-A730-25CB7CB9B53A}">
      <dgm:prSet/>
      <dgm:spPr/>
      <dgm:t>
        <a:bodyPr/>
        <a:lstStyle/>
        <a:p>
          <a:endParaRPr lang="en-US" sz="2000"/>
        </a:p>
      </dgm:t>
    </dgm:pt>
    <dgm:pt modelId="{DFE38628-BA4F-412A-A9C1-2EF4048C9D11}" type="sibTrans" cxnId="{EC0FE517-BF9F-4313-A730-25CB7CB9B53A}">
      <dgm:prSet/>
      <dgm:spPr/>
      <dgm:t>
        <a:bodyPr/>
        <a:lstStyle/>
        <a:p>
          <a:endParaRPr lang="en-US" sz="2000"/>
        </a:p>
      </dgm:t>
    </dgm:pt>
    <dgm:pt modelId="{88156327-A672-4F07-B8F4-28B2688FA63F}">
      <dgm:prSet phldrT="[Text]" custT="1"/>
      <dgm:spPr/>
      <dgm:t>
        <a:bodyPr/>
        <a:lstStyle/>
        <a:p>
          <a:r>
            <a:rPr lang="en-IN" sz="2000" dirty="0"/>
            <a:t>Centralised Registration facility.</a:t>
          </a:r>
          <a:endParaRPr lang="en-US" sz="2000" dirty="0"/>
        </a:p>
      </dgm:t>
    </dgm:pt>
    <dgm:pt modelId="{083151D8-4370-4BCA-93C5-35EC66F38E2E}" type="parTrans" cxnId="{0665951F-D521-465B-AB26-8F4576AA4CE3}">
      <dgm:prSet/>
      <dgm:spPr/>
      <dgm:t>
        <a:bodyPr/>
        <a:lstStyle/>
        <a:p>
          <a:endParaRPr lang="en-US" sz="2000"/>
        </a:p>
      </dgm:t>
    </dgm:pt>
    <dgm:pt modelId="{43E9CBB0-615A-4900-8701-8988FC44B909}" type="sibTrans" cxnId="{0665951F-D521-465B-AB26-8F4576AA4CE3}">
      <dgm:prSet/>
      <dgm:spPr/>
      <dgm:t>
        <a:bodyPr/>
        <a:lstStyle/>
        <a:p>
          <a:endParaRPr lang="en-US" sz="2000"/>
        </a:p>
      </dgm:t>
    </dgm:pt>
    <dgm:pt modelId="{07DA1D51-653B-4186-9B0D-2BDCFA75EDE1}">
      <dgm:prSet custT="1"/>
      <dgm:spPr/>
      <dgm:t>
        <a:bodyPr/>
        <a:lstStyle/>
        <a:p>
          <a:r>
            <a:rPr lang="en-IN" sz="2000" dirty="0"/>
            <a:t>GST </a:t>
          </a:r>
          <a:endParaRPr lang="en-US" sz="2000" dirty="0"/>
        </a:p>
      </dgm:t>
    </dgm:pt>
    <dgm:pt modelId="{9C417A11-2DE4-4E7B-A879-84A38D2190B3}" type="parTrans" cxnId="{8ED708E6-EFC9-45E7-9D4C-FBE713D92169}">
      <dgm:prSet/>
      <dgm:spPr/>
      <dgm:t>
        <a:bodyPr/>
        <a:lstStyle/>
        <a:p>
          <a:endParaRPr lang="en-US" sz="2000"/>
        </a:p>
      </dgm:t>
    </dgm:pt>
    <dgm:pt modelId="{E557CF29-733C-4F03-AE01-B4E3E9F58418}" type="sibTrans" cxnId="{8ED708E6-EFC9-45E7-9D4C-FBE713D92169}">
      <dgm:prSet/>
      <dgm:spPr/>
      <dgm:t>
        <a:bodyPr/>
        <a:lstStyle/>
        <a:p>
          <a:endParaRPr lang="en-US" sz="2000"/>
        </a:p>
      </dgm:t>
    </dgm:pt>
    <dgm:pt modelId="{7A5AE335-34D4-4146-B4C7-A3EB6B42B752}">
      <dgm:prSet custT="1"/>
      <dgm:spPr/>
      <dgm:t>
        <a:bodyPr/>
        <a:lstStyle/>
        <a:p>
          <a:r>
            <a:rPr lang="en-IN" sz="2000" dirty="0"/>
            <a:t>Separate registration in each State is a must. </a:t>
          </a:r>
          <a:endParaRPr lang="en-US" sz="2000" dirty="0"/>
        </a:p>
      </dgm:t>
    </dgm:pt>
    <dgm:pt modelId="{B6FA031B-EF70-405C-B048-33A7BF27B852}" type="parTrans" cxnId="{D5BBD0AF-3826-4620-B586-7EAFFA0E1ADC}">
      <dgm:prSet/>
      <dgm:spPr/>
      <dgm:t>
        <a:bodyPr/>
        <a:lstStyle/>
        <a:p>
          <a:endParaRPr lang="en-US" sz="2000"/>
        </a:p>
      </dgm:t>
    </dgm:pt>
    <dgm:pt modelId="{3612FCE6-F8DB-4738-AB83-C4E7B85E19DA}" type="sibTrans" cxnId="{D5BBD0AF-3826-4620-B586-7EAFFA0E1ADC}">
      <dgm:prSet/>
      <dgm:spPr/>
      <dgm:t>
        <a:bodyPr/>
        <a:lstStyle/>
        <a:p>
          <a:endParaRPr lang="en-US" sz="2000"/>
        </a:p>
      </dgm:t>
    </dgm:pt>
    <dgm:pt modelId="{14EC6E2F-6BE1-4F9C-97B1-D8ADF6BDC240}">
      <dgm:prSet custT="1"/>
      <dgm:spPr/>
      <dgm:t>
        <a:bodyPr/>
        <a:lstStyle/>
        <a:p>
          <a:r>
            <a:rPr lang="en-IN" sz="2000" dirty="0"/>
            <a:t>Within a State also separate registrations can be opted. </a:t>
          </a:r>
          <a:endParaRPr lang="en-US" sz="2000" dirty="0"/>
        </a:p>
      </dgm:t>
    </dgm:pt>
    <dgm:pt modelId="{F32F196F-7BCA-4048-8C2B-9B11822D1D87}" type="parTrans" cxnId="{2972D5FB-B4C9-4A4A-899A-FA02D63B3BDD}">
      <dgm:prSet/>
      <dgm:spPr/>
      <dgm:t>
        <a:bodyPr/>
        <a:lstStyle/>
        <a:p>
          <a:endParaRPr lang="en-US" sz="2000"/>
        </a:p>
      </dgm:t>
    </dgm:pt>
    <dgm:pt modelId="{83925EEA-AC73-4B64-B7DD-D73072E7A264}" type="sibTrans" cxnId="{2972D5FB-B4C9-4A4A-899A-FA02D63B3BDD}">
      <dgm:prSet/>
      <dgm:spPr/>
      <dgm:t>
        <a:bodyPr/>
        <a:lstStyle/>
        <a:p>
          <a:endParaRPr lang="en-US" sz="2000"/>
        </a:p>
      </dgm:t>
    </dgm:pt>
    <dgm:pt modelId="{1F7312EC-0A97-4800-824A-FD955EFCF731}" type="pres">
      <dgm:prSet presAssocID="{4466BD65-A21C-465F-A5D0-1F6CEBAA6711}" presName="linearFlow" presStyleCnt="0">
        <dgm:presLayoutVars>
          <dgm:dir/>
          <dgm:animLvl val="lvl"/>
          <dgm:resizeHandles val="exact"/>
        </dgm:presLayoutVars>
      </dgm:prSet>
      <dgm:spPr/>
    </dgm:pt>
    <dgm:pt modelId="{AC4F1EC4-C9E4-46A8-A6D8-F304EA8B34B1}" type="pres">
      <dgm:prSet presAssocID="{7AD408AC-6D37-4283-91DD-02167FAC98B2}" presName="composite" presStyleCnt="0"/>
      <dgm:spPr/>
    </dgm:pt>
    <dgm:pt modelId="{76E01140-8CDC-44D9-B8F9-65DD75B14C77}" type="pres">
      <dgm:prSet presAssocID="{7AD408AC-6D37-4283-91DD-02167FAC98B2}" presName="parentText" presStyleLbl="alignNode1" presStyleIdx="0" presStyleCnt="4">
        <dgm:presLayoutVars>
          <dgm:chMax val="1"/>
          <dgm:bulletEnabled val="1"/>
        </dgm:presLayoutVars>
      </dgm:prSet>
      <dgm:spPr/>
    </dgm:pt>
    <dgm:pt modelId="{AEC6386F-8CEB-4D63-9CC8-585678F3134E}" type="pres">
      <dgm:prSet presAssocID="{7AD408AC-6D37-4283-91DD-02167FAC98B2}" presName="descendantText" presStyleLbl="alignAcc1" presStyleIdx="0" presStyleCnt="4">
        <dgm:presLayoutVars>
          <dgm:bulletEnabled val="1"/>
        </dgm:presLayoutVars>
      </dgm:prSet>
      <dgm:spPr/>
    </dgm:pt>
    <dgm:pt modelId="{C5945B86-EB10-4F97-9C34-0D9137487487}" type="pres">
      <dgm:prSet presAssocID="{E2AA2C99-78F0-4094-A04A-3A8324B1411A}" presName="sp" presStyleCnt="0"/>
      <dgm:spPr/>
    </dgm:pt>
    <dgm:pt modelId="{47C17F88-BE4E-4AF7-97C0-4A8897D3CC0B}" type="pres">
      <dgm:prSet presAssocID="{7A46FEC7-8659-4B58-9ACB-65DEDA0E73AA}" presName="composite" presStyleCnt="0"/>
      <dgm:spPr/>
    </dgm:pt>
    <dgm:pt modelId="{B19DD63D-6344-4D38-83A6-FDF524464A7E}" type="pres">
      <dgm:prSet presAssocID="{7A46FEC7-8659-4B58-9ACB-65DEDA0E73AA}" presName="parentText" presStyleLbl="alignNode1" presStyleIdx="1" presStyleCnt="4">
        <dgm:presLayoutVars>
          <dgm:chMax val="1"/>
          <dgm:bulletEnabled val="1"/>
        </dgm:presLayoutVars>
      </dgm:prSet>
      <dgm:spPr/>
    </dgm:pt>
    <dgm:pt modelId="{630F180F-F1BE-4797-A5EE-0A2D5A8CA682}" type="pres">
      <dgm:prSet presAssocID="{7A46FEC7-8659-4B58-9ACB-65DEDA0E73AA}" presName="descendantText" presStyleLbl="alignAcc1" presStyleIdx="1" presStyleCnt="4">
        <dgm:presLayoutVars>
          <dgm:bulletEnabled val="1"/>
        </dgm:presLayoutVars>
      </dgm:prSet>
      <dgm:spPr/>
    </dgm:pt>
    <dgm:pt modelId="{F8E4F2B0-6EA0-4FF7-8B93-7778AFBCD69B}" type="pres">
      <dgm:prSet presAssocID="{B42A93D6-8309-4359-B811-A8B516FC71F5}" presName="sp" presStyleCnt="0"/>
      <dgm:spPr/>
    </dgm:pt>
    <dgm:pt modelId="{FDFFB17B-F974-49A1-908B-DC4FF2BF7F86}" type="pres">
      <dgm:prSet presAssocID="{AEAAB7D0-23F3-4495-9163-42974BD6AE3F}" presName="composite" presStyleCnt="0"/>
      <dgm:spPr/>
    </dgm:pt>
    <dgm:pt modelId="{40391133-F620-4658-B8D7-A940C02B2377}" type="pres">
      <dgm:prSet presAssocID="{AEAAB7D0-23F3-4495-9163-42974BD6AE3F}" presName="parentText" presStyleLbl="alignNode1" presStyleIdx="2" presStyleCnt="4">
        <dgm:presLayoutVars>
          <dgm:chMax val="1"/>
          <dgm:bulletEnabled val="1"/>
        </dgm:presLayoutVars>
      </dgm:prSet>
      <dgm:spPr/>
    </dgm:pt>
    <dgm:pt modelId="{04DAFFA6-1198-4F9C-9DDE-2EE106FE2FB9}" type="pres">
      <dgm:prSet presAssocID="{AEAAB7D0-23F3-4495-9163-42974BD6AE3F}" presName="descendantText" presStyleLbl="alignAcc1" presStyleIdx="2" presStyleCnt="4">
        <dgm:presLayoutVars>
          <dgm:bulletEnabled val="1"/>
        </dgm:presLayoutVars>
      </dgm:prSet>
      <dgm:spPr/>
    </dgm:pt>
    <dgm:pt modelId="{96B7064A-350A-4E59-B8B0-0CBF30325276}" type="pres">
      <dgm:prSet presAssocID="{DFE38628-BA4F-412A-A9C1-2EF4048C9D11}" presName="sp" presStyleCnt="0"/>
      <dgm:spPr/>
    </dgm:pt>
    <dgm:pt modelId="{100F2E8E-7A1F-4F32-A4F4-8EF2D0E01C00}" type="pres">
      <dgm:prSet presAssocID="{07DA1D51-653B-4186-9B0D-2BDCFA75EDE1}" presName="composite" presStyleCnt="0"/>
      <dgm:spPr/>
    </dgm:pt>
    <dgm:pt modelId="{0EF0ECC7-9A51-4304-A5CE-D60E3379E8A8}" type="pres">
      <dgm:prSet presAssocID="{07DA1D51-653B-4186-9B0D-2BDCFA75EDE1}" presName="parentText" presStyleLbl="alignNode1" presStyleIdx="3" presStyleCnt="4">
        <dgm:presLayoutVars>
          <dgm:chMax val="1"/>
          <dgm:bulletEnabled val="1"/>
        </dgm:presLayoutVars>
      </dgm:prSet>
      <dgm:spPr/>
    </dgm:pt>
    <dgm:pt modelId="{7DAE59D4-797C-4362-9E1A-48FC08E34DE4}" type="pres">
      <dgm:prSet presAssocID="{07DA1D51-653B-4186-9B0D-2BDCFA75EDE1}" presName="descendantText" presStyleLbl="alignAcc1" presStyleIdx="3" presStyleCnt="4">
        <dgm:presLayoutVars>
          <dgm:bulletEnabled val="1"/>
        </dgm:presLayoutVars>
      </dgm:prSet>
      <dgm:spPr/>
    </dgm:pt>
  </dgm:ptLst>
  <dgm:cxnLst>
    <dgm:cxn modelId="{EC0FE517-BF9F-4313-A730-25CB7CB9B53A}" srcId="{4466BD65-A21C-465F-A5D0-1F6CEBAA6711}" destId="{AEAAB7D0-23F3-4495-9163-42974BD6AE3F}" srcOrd="2" destOrd="0" parTransId="{C7AA2545-CE67-4FED-A965-A9051F61DB1C}" sibTransId="{DFE38628-BA4F-412A-A9C1-2EF4048C9D11}"/>
    <dgm:cxn modelId="{120C581B-8802-48BA-9700-7C5715078471}" type="presOf" srcId="{7A5AE335-34D4-4146-B4C7-A3EB6B42B752}" destId="{7DAE59D4-797C-4362-9E1A-48FC08E34DE4}" srcOrd="0" destOrd="0" presId="urn:microsoft.com/office/officeart/2005/8/layout/chevron2"/>
    <dgm:cxn modelId="{0665951F-D521-465B-AB26-8F4576AA4CE3}" srcId="{AEAAB7D0-23F3-4495-9163-42974BD6AE3F}" destId="{88156327-A672-4F07-B8F4-28B2688FA63F}" srcOrd="0" destOrd="0" parTransId="{083151D8-4370-4BCA-93C5-35EC66F38E2E}" sibTransId="{43E9CBB0-615A-4900-8701-8988FC44B909}"/>
    <dgm:cxn modelId="{2999DA21-DDBA-48A1-8F60-FF51C6467E94}" srcId="{4466BD65-A21C-465F-A5D0-1F6CEBAA6711}" destId="{7A46FEC7-8659-4B58-9ACB-65DEDA0E73AA}" srcOrd="1" destOrd="0" parTransId="{3A059985-3F6D-48E1-8701-26692AE020DE}" sibTransId="{B42A93D6-8309-4359-B811-A8B516FC71F5}"/>
    <dgm:cxn modelId="{F16DD13B-40C6-4F84-A9F0-BFCEDC55B6A8}" type="presOf" srcId="{AEAAB7D0-23F3-4495-9163-42974BD6AE3F}" destId="{40391133-F620-4658-B8D7-A940C02B2377}" srcOrd="0" destOrd="0" presId="urn:microsoft.com/office/officeart/2005/8/layout/chevron2"/>
    <dgm:cxn modelId="{76788F40-C81F-46C0-811D-0BC13C453434}" type="presOf" srcId="{E6D1179F-28A8-4161-910B-A36373B22C81}" destId="{630F180F-F1BE-4797-A5EE-0A2D5A8CA682}" srcOrd="0" destOrd="0" presId="urn:microsoft.com/office/officeart/2005/8/layout/chevron2"/>
    <dgm:cxn modelId="{3A3E9F6F-1B4F-4472-8051-6F9DF81BD735}" srcId="{7AD408AC-6D37-4283-91DD-02167FAC98B2}" destId="{E930F0D3-C140-480D-BCF6-C0CE4A48CE30}" srcOrd="0" destOrd="0" parTransId="{0D7CE28F-8632-4645-A093-D2B2EB15F00C}" sibTransId="{256870A1-E65C-4AC5-988E-A46283C3042E}"/>
    <dgm:cxn modelId="{E5B49059-10D3-4C17-A95E-76F96E559652}" type="presOf" srcId="{07DA1D51-653B-4186-9B0D-2BDCFA75EDE1}" destId="{0EF0ECC7-9A51-4304-A5CE-D60E3379E8A8}" srcOrd="0" destOrd="0" presId="urn:microsoft.com/office/officeart/2005/8/layout/chevron2"/>
    <dgm:cxn modelId="{4993087E-983F-4066-9459-0A8542035CFC}" type="presOf" srcId="{7AD408AC-6D37-4283-91DD-02167FAC98B2}" destId="{76E01140-8CDC-44D9-B8F9-65DD75B14C77}" srcOrd="0" destOrd="0" presId="urn:microsoft.com/office/officeart/2005/8/layout/chevron2"/>
    <dgm:cxn modelId="{6591608C-C63A-445E-89ED-83468524556A}" srcId="{4466BD65-A21C-465F-A5D0-1F6CEBAA6711}" destId="{7AD408AC-6D37-4283-91DD-02167FAC98B2}" srcOrd="0" destOrd="0" parTransId="{9A3D5139-80CE-4C38-A703-8878155F3F32}" sibTransId="{E2AA2C99-78F0-4094-A04A-3A8324B1411A}"/>
    <dgm:cxn modelId="{0524D796-A83A-4B05-A48F-820C3868D7F0}" type="presOf" srcId="{E930F0D3-C140-480D-BCF6-C0CE4A48CE30}" destId="{AEC6386F-8CEB-4D63-9CC8-585678F3134E}" srcOrd="0" destOrd="0" presId="urn:microsoft.com/office/officeart/2005/8/layout/chevron2"/>
    <dgm:cxn modelId="{87AECCA9-EED1-4C27-9886-140286BA94A6}" type="presOf" srcId="{7A46FEC7-8659-4B58-9ACB-65DEDA0E73AA}" destId="{B19DD63D-6344-4D38-83A6-FDF524464A7E}" srcOrd="0" destOrd="0" presId="urn:microsoft.com/office/officeart/2005/8/layout/chevron2"/>
    <dgm:cxn modelId="{D5BBD0AF-3826-4620-B586-7EAFFA0E1ADC}" srcId="{07DA1D51-653B-4186-9B0D-2BDCFA75EDE1}" destId="{7A5AE335-34D4-4146-B4C7-A3EB6B42B752}" srcOrd="0" destOrd="0" parTransId="{B6FA031B-EF70-405C-B048-33A7BF27B852}" sibTransId="{3612FCE6-F8DB-4738-AB83-C4E7B85E19DA}"/>
    <dgm:cxn modelId="{7D1D2BB1-8216-49FD-A9E8-F95AC20DB57A}" srcId="{7A46FEC7-8659-4B58-9ACB-65DEDA0E73AA}" destId="{E6D1179F-28A8-4161-910B-A36373B22C81}" srcOrd="0" destOrd="0" parTransId="{99EB1BCB-65FE-4692-B19D-6832BDEF2720}" sibTransId="{749841A1-6DF0-43DB-86B0-5572EB4FCC88}"/>
    <dgm:cxn modelId="{41F54CC5-A4FC-46DD-B454-50DFD962A0BD}" type="presOf" srcId="{4466BD65-A21C-465F-A5D0-1F6CEBAA6711}" destId="{1F7312EC-0A97-4800-824A-FD955EFCF731}" srcOrd="0" destOrd="0" presId="urn:microsoft.com/office/officeart/2005/8/layout/chevron2"/>
    <dgm:cxn modelId="{8ED708E6-EFC9-45E7-9D4C-FBE713D92169}" srcId="{4466BD65-A21C-465F-A5D0-1F6CEBAA6711}" destId="{07DA1D51-653B-4186-9B0D-2BDCFA75EDE1}" srcOrd="3" destOrd="0" parTransId="{9C417A11-2DE4-4E7B-A879-84A38D2190B3}" sibTransId="{E557CF29-733C-4F03-AE01-B4E3E9F58418}"/>
    <dgm:cxn modelId="{16E9FDEA-4825-4AC1-B86C-CDC4C0723912}" type="presOf" srcId="{14EC6E2F-6BE1-4F9C-97B1-D8ADF6BDC240}" destId="{7DAE59D4-797C-4362-9E1A-48FC08E34DE4}" srcOrd="0" destOrd="1" presId="urn:microsoft.com/office/officeart/2005/8/layout/chevron2"/>
    <dgm:cxn modelId="{2AF2C4F4-24A1-4728-A7B7-3B2F18AB4C76}" type="presOf" srcId="{88156327-A672-4F07-B8F4-28B2688FA63F}" destId="{04DAFFA6-1198-4F9C-9DDE-2EE106FE2FB9}" srcOrd="0" destOrd="0" presId="urn:microsoft.com/office/officeart/2005/8/layout/chevron2"/>
    <dgm:cxn modelId="{2972D5FB-B4C9-4A4A-899A-FA02D63B3BDD}" srcId="{07DA1D51-653B-4186-9B0D-2BDCFA75EDE1}" destId="{14EC6E2F-6BE1-4F9C-97B1-D8ADF6BDC240}" srcOrd="1" destOrd="0" parTransId="{F32F196F-7BCA-4048-8C2B-9B11822D1D87}" sibTransId="{83925EEA-AC73-4B64-B7DD-D73072E7A264}"/>
    <dgm:cxn modelId="{D1E836D7-46F5-42A6-8813-D1C2354D8879}" type="presParOf" srcId="{1F7312EC-0A97-4800-824A-FD955EFCF731}" destId="{AC4F1EC4-C9E4-46A8-A6D8-F304EA8B34B1}" srcOrd="0" destOrd="0" presId="urn:microsoft.com/office/officeart/2005/8/layout/chevron2"/>
    <dgm:cxn modelId="{20B984E1-5BF3-4789-86A4-9284EE116BC3}" type="presParOf" srcId="{AC4F1EC4-C9E4-46A8-A6D8-F304EA8B34B1}" destId="{76E01140-8CDC-44D9-B8F9-65DD75B14C77}" srcOrd="0" destOrd="0" presId="urn:microsoft.com/office/officeart/2005/8/layout/chevron2"/>
    <dgm:cxn modelId="{3622B0AD-74AF-4E04-9678-54D57C5CA751}" type="presParOf" srcId="{AC4F1EC4-C9E4-46A8-A6D8-F304EA8B34B1}" destId="{AEC6386F-8CEB-4D63-9CC8-585678F3134E}" srcOrd="1" destOrd="0" presId="urn:microsoft.com/office/officeart/2005/8/layout/chevron2"/>
    <dgm:cxn modelId="{9CC25CC7-745A-4B37-A1B3-40CB42CC236E}" type="presParOf" srcId="{1F7312EC-0A97-4800-824A-FD955EFCF731}" destId="{C5945B86-EB10-4F97-9C34-0D9137487487}" srcOrd="1" destOrd="0" presId="urn:microsoft.com/office/officeart/2005/8/layout/chevron2"/>
    <dgm:cxn modelId="{75BE6749-2B8E-4EF1-BC1D-020AF65184BF}" type="presParOf" srcId="{1F7312EC-0A97-4800-824A-FD955EFCF731}" destId="{47C17F88-BE4E-4AF7-97C0-4A8897D3CC0B}" srcOrd="2" destOrd="0" presId="urn:microsoft.com/office/officeart/2005/8/layout/chevron2"/>
    <dgm:cxn modelId="{25BB7123-4937-4BBB-8038-A35A19ECD1FD}" type="presParOf" srcId="{47C17F88-BE4E-4AF7-97C0-4A8897D3CC0B}" destId="{B19DD63D-6344-4D38-83A6-FDF524464A7E}" srcOrd="0" destOrd="0" presId="urn:microsoft.com/office/officeart/2005/8/layout/chevron2"/>
    <dgm:cxn modelId="{369533F8-D784-4DF8-829D-F115E3320A62}" type="presParOf" srcId="{47C17F88-BE4E-4AF7-97C0-4A8897D3CC0B}" destId="{630F180F-F1BE-4797-A5EE-0A2D5A8CA682}" srcOrd="1" destOrd="0" presId="urn:microsoft.com/office/officeart/2005/8/layout/chevron2"/>
    <dgm:cxn modelId="{058C1CF1-EAA6-431C-9EDD-41171CDF3FBC}" type="presParOf" srcId="{1F7312EC-0A97-4800-824A-FD955EFCF731}" destId="{F8E4F2B0-6EA0-4FF7-8B93-7778AFBCD69B}" srcOrd="3" destOrd="0" presId="urn:microsoft.com/office/officeart/2005/8/layout/chevron2"/>
    <dgm:cxn modelId="{87D06069-6B62-4E27-9045-415F4EA9C26C}" type="presParOf" srcId="{1F7312EC-0A97-4800-824A-FD955EFCF731}" destId="{FDFFB17B-F974-49A1-908B-DC4FF2BF7F86}" srcOrd="4" destOrd="0" presId="urn:microsoft.com/office/officeart/2005/8/layout/chevron2"/>
    <dgm:cxn modelId="{F32E709B-E96F-41B0-B586-2A8D5F7DB425}" type="presParOf" srcId="{FDFFB17B-F974-49A1-908B-DC4FF2BF7F86}" destId="{40391133-F620-4658-B8D7-A940C02B2377}" srcOrd="0" destOrd="0" presId="urn:microsoft.com/office/officeart/2005/8/layout/chevron2"/>
    <dgm:cxn modelId="{9A439739-780E-4642-A716-439A7B854D7D}" type="presParOf" srcId="{FDFFB17B-F974-49A1-908B-DC4FF2BF7F86}" destId="{04DAFFA6-1198-4F9C-9DDE-2EE106FE2FB9}" srcOrd="1" destOrd="0" presId="urn:microsoft.com/office/officeart/2005/8/layout/chevron2"/>
    <dgm:cxn modelId="{7880E68A-4A8E-4BAF-BB4C-B9B9DB78DE68}" type="presParOf" srcId="{1F7312EC-0A97-4800-824A-FD955EFCF731}" destId="{96B7064A-350A-4E59-B8B0-0CBF30325276}" srcOrd="5" destOrd="0" presId="urn:microsoft.com/office/officeart/2005/8/layout/chevron2"/>
    <dgm:cxn modelId="{4E57A3B3-5CCA-446B-BD16-26A3192DC7B5}" type="presParOf" srcId="{1F7312EC-0A97-4800-824A-FD955EFCF731}" destId="{100F2E8E-7A1F-4F32-A4F4-8EF2D0E01C00}" srcOrd="6" destOrd="0" presId="urn:microsoft.com/office/officeart/2005/8/layout/chevron2"/>
    <dgm:cxn modelId="{F32EFFBB-B5F6-4F95-B40B-E6C234D77874}" type="presParOf" srcId="{100F2E8E-7A1F-4F32-A4F4-8EF2D0E01C00}" destId="{0EF0ECC7-9A51-4304-A5CE-D60E3379E8A8}" srcOrd="0" destOrd="0" presId="urn:microsoft.com/office/officeart/2005/8/layout/chevron2"/>
    <dgm:cxn modelId="{8E903F6B-8DC0-4592-8309-89C05DF624D9}" type="presParOf" srcId="{100F2E8E-7A1F-4F32-A4F4-8EF2D0E01C00}" destId="{7DAE59D4-797C-4362-9E1A-48FC08E34DE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31B646-4F38-46DF-8B12-7EBFFE87E201}" type="doc">
      <dgm:prSet loTypeId="urn:microsoft.com/office/officeart/2005/8/layout/rings+Icon" loCatId="officeonline" qsTypeId="urn:microsoft.com/office/officeart/2005/8/quickstyle/simple1" qsCatId="simple" csTypeId="urn:microsoft.com/office/officeart/2005/8/colors/accent1_2" csCatId="accent1" phldr="1"/>
      <dgm:spPr/>
    </dgm:pt>
    <dgm:pt modelId="{37C67CC6-F621-410A-B5BA-68859FE612F8}">
      <dgm:prSet phldrT="[Text]" custT="1"/>
      <dgm:spPr/>
      <dgm:t>
        <a:bodyPr/>
        <a:lstStyle/>
        <a:p>
          <a:r>
            <a:rPr lang="en-IN" sz="1800" b="1" dirty="0">
              <a:solidFill>
                <a:schemeClr val="bg1"/>
              </a:solidFill>
            </a:rPr>
            <a:t>Sec. 7 (1) (c) Supply includes the activities specified in Schedule I, made or agreed to be made without consideration</a:t>
          </a:r>
          <a:endParaRPr lang="en-IN" sz="1800" b="1" dirty="0"/>
        </a:p>
      </dgm:t>
    </dgm:pt>
    <dgm:pt modelId="{7F75CBBB-556B-4150-A6A1-94E729FFC046}" type="parTrans" cxnId="{10641D67-CDA5-4A04-9961-B52DDCF7CDDE}">
      <dgm:prSet/>
      <dgm:spPr/>
      <dgm:t>
        <a:bodyPr/>
        <a:lstStyle/>
        <a:p>
          <a:endParaRPr lang="en-IN"/>
        </a:p>
      </dgm:t>
    </dgm:pt>
    <dgm:pt modelId="{766E9703-0D4F-4E8F-9E92-BFBF517AB8E2}" type="sibTrans" cxnId="{10641D67-CDA5-4A04-9961-B52DDCF7CDDE}">
      <dgm:prSet/>
      <dgm:spPr/>
      <dgm:t>
        <a:bodyPr/>
        <a:lstStyle/>
        <a:p>
          <a:endParaRPr lang="en-IN"/>
        </a:p>
      </dgm:t>
    </dgm:pt>
    <dgm:pt modelId="{CF0E5B84-E283-4D88-80C7-69AFBC4DE9D6}">
      <dgm:prSet phldrT="[Text]" custT="1"/>
      <dgm:spPr/>
      <dgm:t>
        <a:bodyPr/>
        <a:lstStyle/>
        <a:p>
          <a:pPr>
            <a:buNone/>
          </a:pPr>
          <a:r>
            <a:rPr lang="en-US" sz="1800" b="1" dirty="0">
              <a:solidFill>
                <a:schemeClr val="bg1"/>
              </a:solidFill>
            </a:rPr>
            <a:t>SECTION 25 (4)</a:t>
          </a:r>
        </a:p>
        <a:p>
          <a:pPr>
            <a:buNone/>
          </a:pPr>
          <a:r>
            <a:rPr lang="en-US" sz="1800" b="1" dirty="0">
              <a:solidFill>
                <a:schemeClr val="bg1"/>
              </a:solidFill>
            </a:rPr>
            <a:t>A person who has obtained or is required to obtain more than one registration, whether in one State or Union territory or more than one State or Union territory shall, in respect of each such registration, be treated as distinct persons for the purposes of this Act.</a:t>
          </a:r>
          <a:endParaRPr lang="en-IN" sz="1800" b="1" dirty="0"/>
        </a:p>
      </dgm:t>
    </dgm:pt>
    <dgm:pt modelId="{69E41459-D95C-4425-BA54-D957C0B82525}" type="parTrans" cxnId="{EA77C12B-D7D2-460D-A55E-B5A635F3277E}">
      <dgm:prSet/>
      <dgm:spPr/>
      <dgm:t>
        <a:bodyPr/>
        <a:lstStyle/>
        <a:p>
          <a:endParaRPr lang="en-IN"/>
        </a:p>
      </dgm:t>
    </dgm:pt>
    <dgm:pt modelId="{9F1081EF-4C09-4199-9CE9-A748DDD67DE0}" type="sibTrans" cxnId="{EA77C12B-D7D2-460D-A55E-B5A635F3277E}">
      <dgm:prSet/>
      <dgm:spPr/>
      <dgm:t>
        <a:bodyPr/>
        <a:lstStyle/>
        <a:p>
          <a:endParaRPr lang="en-IN"/>
        </a:p>
      </dgm:t>
    </dgm:pt>
    <dgm:pt modelId="{6617A03A-86D0-4ED4-87B3-3A6D5BB7C4A7}">
      <dgm:prSet phldrT="[Text]" custT="1"/>
      <dgm:spPr/>
      <dgm:t>
        <a:bodyPr/>
        <a:lstStyle/>
        <a:p>
          <a:pPr>
            <a:buNone/>
          </a:pPr>
          <a:r>
            <a:rPr lang="en-US" sz="1800" b="1" dirty="0">
              <a:solidFill>
                <a:schemeClr val="bg1"/>
              </a:solidFill>
            </a:rPr>
            <a:t>Schedule I.</a:t>
          </a:r>
        </a:p>
        <a:p>
          <a:pPr>
            <a:buNone/>
          </a:pPr>
          <a:r>
            <a:rPr lang="en-US" sz="1800" b="1" dirty="0">
              <a:solidFill>
                <a:schemeClr val="bg1"/>
              </a:solidFill>
            </a:rPr>
            <a:t>2. Supply of </a:t>
          </a:r>
          <a:r>
            <a:rPr lang="en-US" sz="1800" b="1" u="sng" dirty="0">
              <a:solidFill>
                <a:schemeClr val="bg1"/>
              </a:solidFill>
            </a:rPr>
            <a:t>goods or services</a:t>
          </a:r>
          <a:r>
            <a:rPr lang="en-US" sz="1800" b="1" dirty="0">
              <a:solidFill>
                <a:schemeClr val="bg1"/>
              </a:solidFill>
            </a:rPr>
            <a:t> or both between related persons or between “distinct persons” as specified in section 25, when made in the course or furtherance of business.</a:t>
          </a:r>
          <a:endParaRPr lang="en-IN" sz="1800" b="1" dirty="0"/>
        </a:p>
      </dgm:t>
    </dgm:pt>
    <dgm:pt modelId="{98AC6FDA-1547-42E1-B8A5-227E291A7E17}" type="parTrans" cxnId="{FC06312D-F94B-4D0F-A365-41C983FE769D}">
      <dgm:prSet/>
      <dgm:spPr/>
      <dgm:t>
        <a:bodyPr/>
        <a:lstStyle/>
        <a:p>
          <a:endParaRPr lang="en-IN"/>
        </a:p>
      </dgm:t>
    </dgm:pt>
    <dgm:pt modelId="{44A7DD0B-62C3-4A6E-9660-1503E6998816}" type="sibTrans" cxnId="{FC06312D-F94B-4D0F-A365-41C983FE769D}">
      <dgm:prSet/>
      <dgm:spPr/>
      <dgm:t>
        <a:bodyPr/>
        <a:lstStyle/>
        <a:p>
          <a:endParaRPr lang="en-IN"/>
        </a:p>
      </dgm:t>
    </dgm:pt>
    <dgm:pt modelId="{A35C279B-E42E-4DA4-8614-1D6A86482B44}" type="pres">
      <dgm:prSet presAssocID="{7731B646-4F38-46DF-8B12-7EBFFE87E201}" presName="Name0" presStyleCnt="0">
        <dgm:presLayoutVars>
          <dgm:chMax val="7"/>
          <dgm:dir/>
          <dgm:resizeHandles val="exact"/>
        </dgm:presLayoutVars>
      </dgm:prSet>
      <dgm:spPr/>
    </dgm:pt>
    <dgm:pt modelId="{7CEDE977-29C3-4692-AB06-E84F9FBDE016}" type="pres">
      <dgm:prSet presAssocID="{7731B646-4F38-46DF-8B12-7EBFFE87E201}" presName="ellipse1" presStyleLbl="vennNode1" presStyleIdx="0" presStyleCnt="3">
        <dgm:presLayoutVars>
          <dgm:bulletEnabled val="1"/>
        </dgm:presLayoutVars>
      </dgm:prSet>
      <dgm:spPr/>
    </dgm:pt>
    <dgm:pt modelId="{C292B0DE-77D6-4C5E-8A6B-DA0CB78E0DE1}" type="pres">
      <dgm:prSet presAssocID="{7731B646-4F38-46DF-8B12-7EBFFE87E201}" presName="ellipse2" presStyleLbl="vennNode1" presStyleIdx="1" presStyleCnt="3">
        <dgm:presLayoutVars>
          <dgm:bulletEnabled val="1"/>
        </dgm:presLayoutVars>
      </dgm:prSet>
      <dgm:spPr/>
    </dgm:pt>
    <dgm:pt modelId="{C66EE365-C0B6-4B9E-BF85-7BB3EDB0D3D9}" type="pres">
      <dgm:prSet presAssocID="{7731B646-4F38-46DF-8B12-7EBFFE87E201}" presName="ellipse3" presStyleLbl="vennNode1" presStyleIdx="2" presStyleCnt="3">
        <dgm:presLayoutVars>
          <dgm:bulletEnabled val="1"/>
        </dgm:presLayoutVars>
      </dgm:prSet>
      <dgm:spPr/>
    </dgm:pt>
  </dgm:ptLst>
  <dgm:cxnLst>
    <dgm:cxn modelId="{EA77C12B-D7D2-460D-A55E-B5A635F3277E}" srcId="{7731B646-4F38-46DF-8B12-7EBFFE87E201}" destId="{CF0E5B84-E283-4D88-80C7-69AFBC4DE9D6}" srcOrd="1" destOrd="0" parTransId="{69E41459-D95C-4425-BA54-D957C0B82525}" sibTransId="{9F1081EF-4C09-4199-9CE9-A748DDD67DE0}"/>
    <dgm:cxn modelId="{FC06312D-F94B-4D0F-A365-41C983FE769D}" srcId="{7731B646-4F38-46DF-8B12-7EBFFE87E201}" destId="{6617A03A-86D0-4ED4-87B3-3A6D5BB7C4A7}" srcOrd="2" destOrd="0" parTransId="{98AC6FDA-1547-42E1-B8A5-227E291A7E17}" sibTransId="{44A7DD0B-62C3-4A6E-9660-1503E6998816}"/>
    <dgm:cxn modelId="{BA29D336-55A4-4113-989D-631B708D6237}" type="presOf" srcId="{37C67CC6-F621-410A-B5BA-68859FE612F8}" destId="{7CEDE977-29C3-4692-AB06-E84F9FBDE016}" srcOrd="0" destOrd="0" presId="urn:microsoft.com/office/officeart/2005/8/layout/rings+Icon"/>
    <dgm:cxn modelId="{AB069360-ED33-4A16-A85B-97C0FDDA7574}" type="presOf" srcId="{CF0E5B84-E283-4D88-80C7-69AFBC4DE9D6}" destId="{C292B0DE-77D6-4C5E-8A6B-DA0CB78E0DE1}" srcOrd="0" destOrd="0" presId="urn:microsoft.com/office/officeart/2005/8/layout/rings+Icon"/>
    <dgm:cxn modelId="{10641D67-CDA5-4A04-9961-B52DDCF7CDDE}" srcId="{7731B646-4F38-46DF-8B12-7EBFFE87E201}" destId="{37C67CC6-F621-410A-B5BA-68859FE612F8}" srcOrd="0" destOrd="0" parTransId="{7F75CBBB-556B-4150-A6A1-94E729FFC046}" sibTransId="{766E9703-0D4F-4E8F-9E92-BFBF517AB8E2}"/>
    <dgm:cxn modelId="{E7AE606C-1148-43F8-96D9-7C5F2B2D4262}" type="presOf" srcId="{7731B646-4F38-46DF-8B12-7EBFFE87E201}" destId="{A35C279B-E42E-4DA4-8614-1D6A86482B44}" srcOrd="0" destOrd="0" presId="urn:microsoft.com/office/officeart/2005/8/layout/rings+Icon"/>
    <dgm:cxn modelId="{8BCE6A94-CA8B-4178-9B12-B58467B7E262}" type="presOf" srcId="{6617A03A-86D0-4ED4-87B3-3A6D5BB7C4A7}" destId="{C66EE365-C0B6-4B9E-BF85-7BB3EDB0D3D9}" srcOrd="0" destOrd="0" presId="urn:microsoft.com/office/officeart/2005/8/layout/rings+Icon"/>
    <dgm:cxn modelId="{21E6A39B-0EA2-4328-9BCA-DE274D07BABF}" type="presParOf" srcId="{A35C279B-E42E-4DA4-8614-1D6A86482B44}" destId="{7CEDE977-29C3-4692-AB06-E84F9FBDE016}" srcOrd="0" destOrd="0" presId="urn:microsoft.com/office/officeart/2005/8/layout/rings+Icon"/>
    <dgm:cxn modelId="{0320AE71-BC84-4F73-A965-A88956D635DF}" type="presParOf" srcId="{A35C279B-E42E-4DA4-8614-1D6A86482B44}" destId="{C292B0DE-77D6-4C5E-8A6B-DA0CB78E0DE1}" srcOrd="1" destOrd="0" presId="urn:microsoft.com/office/officeart/2005/8/layout/rings+Icon"/>
    <dgm:cxn modelId="{940B79A0-2872-43C9-A8BB-C1448EEFEBC4}" type="presParOf" srcId="{A35C279B-E42E-4DA4-8614-1D6A86482B44}" destId="{C66EE365-C0B6-4B9E-BF85-7BB3EDB0D3D9}" srcOrd="2"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066DBD-2D48-4251-A3D4-360064AC40F1}" type="doc">
      <dgm:prSet loTypeId="urn:microsoft.com/office/officeart/2005/8/layout/vProcess5" loCatId="process" qsTypeId="urn:microsoft.com/office/officeart/2005/8/quickstyle/simple1" qsCatId="simple" csTypeId="urn:microsoft.com/office/officeart/2005/8/colors/colorful1#2" csCatId="colorful" phldr="1"/>
      <dgm:spPr/>
      <dgm:t>
        <a:bodyPr/>
        <a:lstStyle/>
        <a:p>
          <a:endParaRPr lang="en-US"/>
        </a:p>
      </dgm:t>
    </dgm:pt>
    <dgm:pt modelId="{A12DEE52-92AC-4196-B599-9C41C2F35F88}">
      <dgm:prSet phldrT="[Text]"/>
      <dgm:spPr/>
      <dgm:t>
        <a:bodyPr/>
        <a:lstStyle/>
        <a:p>
          <a:pPr algn="just"/>
          <a:r>
            <a:rPr lang="en-IN" dirty="0"/>
            <a:t>Registered office / head office manages all units, whether HO is providing service to all the units?</a:t>
          </a:r>
        </a:p>
        <a:p>
          <a:pPr algn="just"/>
          <a:r>
            <a:rPr lang="en-IN" dirty="0" err="1"/>
            <a:t>Eg.</a:t>
          </a:r>
          <a:r>
            <a:rPr lang="en-IN" dirty="0"/>
            <a:t> HO Staff cost. </a:t>
          </a:r>
          <a:endParaRPr lang="en-US" dirty="0"/>
        </a:p>
      </dgm:t>
    </dgm:pt>
    <dgm:pt modelId="{013EF5B0-293F-456C-A53B-4DCB8710EB4D}" type="parTrans" cxnId="{7CACD716-3702-4B18-A5D1-04DD79B48624}">
      <dgm:prSet/>
      <dgm:spPr/>
      <dgm:t>
        <a:bodyPr/>
        <a:lstStyle/>
        <a:p>
          <a:endParaRPr lang="en-US"/>
        </a:p>
      </dgm:t>
    </dgm:pt>
    <dgm:pt modelId="{DE8FFAEA-24D0-49B2-B550-88FB7ABEB72F}" type="sibTrans" cxnId="{7CACD716-3702-4B18-A5D1-04DD79B48624}">
      <dgm:prSet/>
      <dgm:spPr/>
      <dgm:t>
        <a:bodyPr/>
        <a:lstStyle/>
        <a:p>
          <a:endParaRPr lang="en-US"/>
        </a:p>
      </dgm:t>
    </dgm:pt>
    <dgm:pt modelId="{B8E9D2F0-5E03-489A-8EC3-A080BCBA31CA}">
      <dgm:prSet phldrT="[Text]"/>
      <dgm:spPr/>
      <dgm:t>
        <a:bodyPr/>
        <a:lstStyle/>
        <a:p>
          <a:r>
            <a:rPr lang="en-IN" dirty="0"/>
            <a:t>Common services procured by RO / HO for the entity as a whole are used by all units of the entity. </a:t>
          </a:r>
        </a:p>
        <a:p>
          <a:r>
            <a:rPr lang="en-IN" dirty="0" err="1"/>
            <a:t>Eg.</a:t>
          </a:r>
          <a:r>
            <a:rPr lang="en-IN" dirty="0"/>
            <a:t> Rent of  RO / HO; Auditing; Financing; etc. </a:t>
          </a:r>
          <a:endParaRPr lang="en-US" dirty="0"/>
        </a:p>
      </dgm:t>
    </dgm:pt>
    <dgm:pt modelId="{58E30773-A589-4B0D-82CD-47A8B3D48AC2}" type="parTrans" cxnId="{A103AE6A-A639-42D8-83FF-85F4C848436C}">
      <dgm:prSet/>
      <dgm:spPr/>
      <dgm:t>
        <a:bodyPr/>
        <a:lstStyle/>
        <a:p>
          <a:endParaRPr lang="en-US"/>
        </a:p>
      </dgm:t>
    </dgm:pt>
    <dgm:pt modelId="{9DF47D0B-BECE-4343-80AD-68E801482334}" type="sibTrans" cxnId="{A103AE6A-A639-42D8-83FF-85F4C848436C}">
      <dgm:prSet/>
      <dgm:spPr/>
      <dgm:t>
        <a:bodyPr/>
        <a:lstStyle/>
        <a:p>
          <a:endParaRPr lang="en-US"/>
        </a:p>
      </dgm:t>
    </dgm:pt>
    <dgm:pt modelId="{8DC9DF4B-0C99-46E1-BF06-BE89D8CB1B3B}">
      <dgm:prSet/>
      <dgm:spPr/>
      <dgm:t>
        <a:bodyPr/>
        <a:lstStyle/>
        <a:p>
          <a:r>
            <a:rPr lang="en-IN" dirty="0"/>
            <a:t>All such common cost has to be “cross charged” to all units of the entity on some rational basis and appropriate GST paid?</a:t>
          </a:r>
        </a:p>
      </dgm:t>
    </dgm:pt>
    <dgm:pt modelId="{EA1EC742-7724-4039-B2CE-7C3F4FFAA67F}" type="parTrans" cxnId="{602ECBF5-857F-450E-9F54-C911F780FFE9}">
      <dgm:prSet/>
      <dgm:spPr/>
      <dgm:t>
        <a:bodyPr/>
        <a:lstStyle/>
        <a:p>
          <a:endParaRPr lang="en-US"/>
        </a:p>
      </dgm:t>
    </dgm:pt>
    <dgm:pt modelId="{9B29B3E6-7041-43EC-A2FC-FD9160C37693}" type="sibTrans" cxnId="{602ECBF5-857F-450E-9F54-C911F780FFE9}">
      <dgm:prSet/>
      <dgm:spPr/>
      <dgm:t>
        <a:bodyPr/>
        <a:lstStyle/>
        <a:p>
          <a:endParaRPr lang="en-US"/>
        </a:p>
      </dgm:t>
    </dgm:pt>
    <dgm:pt modelId="{A7F6A2A9-A778-450A-88E6-0B7F6091F35C}">
      <dgm:prSet/>
      <dgm:spPr/>
      <dgm:t>
        <a:bodyPr/>
        <a:lstStyle/>
        <a:p>
          <a:r>
            <a:rPr lang="en-IN" dirty="0"/>
            <a:t>How to be value? Invoice has to be raised?</a:t>
          </a:r>
          <a:endParaRPr lang="en-US" dirty="0"/>
        </a:p>
      </dgm:t>
    </dgm:pt>
    <dgm:pt modelId="{E0C42433-6B2E-4C3C-AAD2-EBB698308585}" type="parTrans" cxnId="{8426E9D9-8CDB-4FEF-A98B-7BA547A1ACFC}">
      <dgm:prSet/>
      <dgm:spPr/>
      <dgm:t>
        <a:bodyPr/>
        <a:lstStyle/>
        <a:p>
          <a:endParaRPr lang="en-US"/>
        </a:p>
      </dgm:t>
    </dgm:pt>
    <dgm:pt modelId="{07C0D99F-877D-436A-A45A-7FE98B821260}" type="sibTrans" cxnId="{8426E9D9-8CDB-4FEF-A98B-7BA547A1ACFC}">
      <dgm:prSet/>
      <dgm:spPr/>
      <dgm:t>
        <a:bodyPr/>
        <a:lstStyle/>
        <a:p>
          <a:endParaRPr lang="en-US"/>
        </a:p>
      </dgm:t>
    </dgm:pt>
    <dgm:pt modelId="{8E362A8C-CDE3-4BA8-90B8-4CA797D4CFC2}" type="pres">
      <dgm:prSet presAssocID="{D0066DBD-2D48-4251-A3D4-360064AC40F1}" presName="outerComposite" presStyleCnt="0">
        <dgm:presLayoutVars>
          <dgm:chMax val="5"/>
          <dgm:dir/>
          <dgm:resizeHandles val="exact"/>
        </dgm:presLayoutVars>
      </dgm:prSet>
      <dgm:spPr/>
    </dgm:pt>
    <dgm:pt modelId="{682A962A-4F97-4853-A5A3-62457104C2BC}" type="pres">
      <dgm:prSet presAssocID="{D0066DBD-2D48-4251-A3D4-360064AC40F1}" presName="dummyMaxCanvas" presStyleCnt="0">
        <dgm:presLayoutVars/>
      </dgm:prSet>
      <dgm:spPr/>
    </dgm:pt>
    <dgm:pt modelId="{711E512B-B8F6-461B-B3FD-CBF2CE8D615D}" type="pres">
      <dgm:prSet presAssocID="{D0066DBD-2D48-4251-A3D4-360064AC40F1}" presName="FourNodes_1" presStyleLbl="node1" presStyleIdx="0" presStyleCnt="4" custLinFactNeighborY="-1317">
        <dgm:presLayoutVars>
          <dgm:bulletEnabled val="1"/>
        </dgm:presLayoutVars>
      </dgm:prSet>
      <dgm:spPr/>
    </dgm:pt>
    <dgm:pt modelId="{332CDA60-C964-4C62-944E-2A3420C4BB45}" type="pres">
      <dgm:prSet presAssocID="{D0066DBD-2D48-4251-A3D4-360064AC40F1}" presName="FourNodes_2" presStyleLbl="node1" presStyleIdx="1" presStyleCnt="4">
        <dgm:presLayoutVars>
          <dgm:bulletEnabled val="1"/>
        </dgm:presLayoutVars>
      </dgm:prSet>
      <dgm:spPr/>
    </dgm:pt>
    <dgm:pt modelId="{3981EC88-2901-4D5C-AF8C-03FD07699518}" type="pres">
      <dgm:prSet presAssocID="{D0066DBD-2D48-4251-A3D4-360064AC40F1}" presName="FourNodes_3" presStyleLbl="node1" presStyleIdx="2" presStyleCnt="4">
        <dgm:presLayoutVars>
          <dgm:bulletEnabled val="1"/>
        </dgm:presLayoutVars>
      </dgm:prSet>
      <dgm:spPr/>
    </dgm:pt>
    <dgm:pt modelId="{B71E4F82-A336-41C9-9BF3-0B7146193C4E}" type="pres">
      <dgm:prSet presAssocID="{D0066DBD-2D48-4251-A3D4-360064AC40F1}" presName="FourNodes_4" presStyleLbl="node1" presStyleIdx="3" presStyleCnt="4">
        <dgm:presLayoutVars>
          <dgm:bulletEnabled val="1"/>
        </dgm:presLayoutVars>
      </dgm:prSet>
      <dgm:spPr/>
    </dgm:pt>
    <dgm:pt modelId="{497C663F-1E42-4C22-99A9-E8FF9957465D}" type="pres">
      <dgm:prSet presAssocID="{D0066DBD-2D48-4251-A3D4-360064AC40F1}" presName="FourConn_1-2" presStyleLbl="fgAccFollowNode1" presStyleIdx="0" presStyleCnt="3">
        <dgm:presLayoutVars>
          <dgm:bulletEnabled val="1"/>
        </dgm:presLayoutVars>
      </dgm:prSet>
      <dgm:spPr/>
    </dgm:pt>
    <dgm:pt modelId="{81B0E1CB-0F48-463E-8569-A903F6529752}" type="pres">
      <dgm:prSet presAssocID="{D0066DBD-2D48-4251-A3D4-360064AC40F1}" presName="FourConn_2-3" presStyleLbl="fgAccFollowNode1" presStyleIdx="1" presStyleCnt="3">
        <dgm:presLayoutVars>
          <dgm:bulletEnabled val="1"/>
        </dgm:presLayoutVars>
      </dgm:prSet>
      <dgm:spPr/>
    </dgm:pt>
    <dgm:pt modelId="{3DDF60A3-C70C-44FB-9A72-2FF13BE29342}" type="pres">
      <dgm:prSet presAssocID="{D0066DBD-2D48-4251-A3D4-360064AC40F1}" presName="FourConn_3-4" presStyleLbl="fgAccFollowNode1" presStyleIdx="2" presStyleCnt="3">
        <dgm:presLayoutVars>
          <dgm:bulletEnabled val="1"/>
        </dgm:presLayoutVars>
      </dgm:prSet>
      <dgm:spPr/>
    </dgm:pt>
    <dgm:pt modelId="{C9B07FA7-0E73-4183-8C2D-7BDCF32BEFED}" type="pres">
      <dgm:prSet presAssocID="{D0066DBD-2D48-4251-A3D4-360064AC40F1}" presName="FourNodes_1_text" presStyleLbl="node1" presStyleIdx="3" presStyleCnt="4">
        <dgm:presLayoutVars>
          <dgm:bulletEnabled val="1"/>
        </dgm:presLayoutVars>
      </dgm:prSet>
      <dgm:spPr/>
    </dgm:pt>
    <dgm:pt modelId="{A0E1B668-A267-4C63-BF34-5A04DBB12892}" type="pres">
      <dgm:prSet presAssocID="{D0066DBD-2D48-4251-A3D4-360064AC40F1}" presName="FourNodes_2_text" presStyleLbl="node1" presStyleIdx="3" presStyleCnt="4">
        <dgm:presLayoutVars>
          <dgm:bulletEnabled val="1"/>
        </dgm:presLayoutVars>
      </dgm:prSet>
      <dgm:spPr/>
    </dgm:pt>
    <dgm:pt modelId="{13698A5F-BF75-4877-A2F8-3F704196D3DD}" type="pres">
      <dgm:prSet presAssocID="{D0066DBD-2D48-4251-A3D4-360064AC40F1}" presName="FourNodes_3_text" presStyleLbl="node1" presStyleIdx="3" presStyleCnt="4">
        <dgm:presLayoutVars>
          <dgm:bulletEnabled val="1"/>
        </dgm:presLayoutVars>
      </dgm:prSet>
      <dgm:spPr/>
    </dgm:pt>
    <dgm:pt modelId="{E197A093-27CB-46D1-956A-DB8D0B2D8D5F}" type="pres">
      <dgm:prSet presAssocID="{D0066DBD-2D48-4251-A3D4-360064AC40F1}" presName="FourNodes_4_text" presStyleLbl="node1" presStyleIdx="3" presStyleCnt="4">
        <dgm:presLayoutVars>
          <dgm:bulletEnabled val="1"/>
        </dgm:presLayoutVars>
      </dgm:prSet>
      <dgm:spPr/>
    </dgm:pt>
  </dgm:ptLst>
  <dgm:cxnLst>
    <dgm:cxn modelId="{7CACD716-3702-4B18-A5D1-04DD79B48624}" srcId="{D0066DBD-2D48-4251-A3D4-360064AC40F1}" destId="{A12DEE52-92AC-4196-B599-9C41C2F35F88}" srcOrd="0" destOrd="0" parTransId="{013EF5B0-293F-456C-A53B-4DCB8710EB4D}" sibTransId="{DE8FFAEA-24D0-49B2-B550-88FB7ABEB72F}"/>
    <dgm:cxn modelId="{F129C35D-C387-424A-8D63-7515E63E2C06}" type="presOf" srcId="{A12DEE52-92AC-4196-B599-9C41C2F35F88}" destId="{711E512B-B8F6-461B-B3FD-CBF2CE8D615D}" srcOrd="0" destOrd="0" presId="urn:microsoft.com/office/officeart/2005/8/layout/vProcess5"/>
    <dgm:cxn modelId="{A103AE6A-A639-42D8-83FF-85F4C848436C}" srcId="{D0066DBD-2D48-4251-A3D4-360064AC40F1}" destId="{B8E9D2F0-5E03-489A-8EC3-A080BCBA31CA}" srcOrd="1" destOrd="0" parTransId="{58E30773-A589-4B0D-82CD-47A8B3D48AC2}" sibTransId="{9DF47D0B-BECE-4343-80AD-68E801482334}"/>
    <dgm:cxn modelId="{239E134F-F9C1-4147-8025-C67581C21E90}" type="presOf" srcId="{B8E9D2F0-5E03-489A-8EC3-A080BCBA31CA}" destId="{332CDA60-C964-4C62-944E-2A3420C4BB45}" srcOrd="0" destOrd="0" presId="urn:microsoft.com/office/officeart/2005/8/layout/vProcess5"/>
    <dgm:cxn modelId="{61982B77-478E-4825-969E-3086DC2B2C43}" type="presOf" srcId="{A12DEE52-92AC-4196-B599-9C41C2F35F88}" destId="{C9B07FA7-0E73-4183-8C2D-7BDCF32BEFED}" srcOrd="1" destOrd="0" presId="urn:microsoft.com/office/officeart/2005/8/layout/vProcess5"/>
    <dgm:cxn modelId="{9A89477A-7B1D-4466-AC78-5D61C26D623A}" type="presOf" srcId="{8DC9DF4B-0C99-46E1-BF06-BE89D8CB1B3B}" destId="{3981EC88-2901-4D5C-AF8C-03FD07699518}" srcOrd="0" destOrd="0" presId="urn:microsoft.com/office/officeart/2005/8/layout/vProcess5"/>
    <dgm:cxn modelId="{3BB1CB97-B66A-44A9-804E-A6470F1F6085}" type="presOf" srcId="{A7F6A2A9-A778-450A-88E6-0B7F6091F35C}" destId="{B71E4F82-A336-41C9-9BF3-0B7146193C4E}" srcOrd="0" destOrd="0" presId="urn:microsoft.com/office/officeart/2005/8/layout/vProcess5"/>
    <dgm:cxn modelId="{DBD73EA3-F5B6-4910-9225-F6ACAB291ECF}" type="presOf" srcId="{9B29B3E6-7041-43EC-A2FC-FD9160C37693}" destId="{3DDF60A3-C70C-44FB-9A72-2FF13BE29342}" srcOrd="0" destOrd="0" presId="urn:microsoft.com/office/officeart/2005/8/layout/vProcess5"/>
    <dgm:cxn modelId="{5C7789AB-A759-41A6-AF36-9AB370D6AA8D}" type="presOf" srcId="{D0066DBD-2D48-4251-A3D4-360064AC40F1}" destId="{8E362A8C-CDE3-4BA8-90B8-4CA797D4CFC2}" srcOrd="0" destOrd="0" presId="urn:microsoft.com/office/officeart/2005/8/layout/vProcess5"/>
    <dgm:cxn modelId="{09FAADB3-E4B8-4138-A77E-A7CD5C52A88F}" type="presOf" srcId="{B8E9D2F0-5E03-489A-8EC3-A080BCBA31CA}" destId="{A0E1B668-A267-4C63-BF34-5A04DBB12892}" srcOrd="1" destOrd="0" presId="urn:microsoft.com/office/officeart/2005/8/layout/vProcess5"/>
    <dgm:cxn modelId="{CF57B6B6-EBA2-4585-9678-A86C61A1E090}" type="presOf" srcId="{A7F6A2A9-A778-450A-88E6-0B7F6091F35C}" destId="{E197A093-27CB-46D1-956A-DB8D0B2D8D5F}" srcOrd="1" destOrd="0" presId="urn:microsoft.com/office/officeart/2005/8/layout/vProcess5"/>
    <dgm:cxn modelId="{63F294B9-985A-44B6-8563-97D1AA6BB093}" type="presOf" srcId="{9DF47D0B-BECE-4343-80AD-68E801482334}" destId="{81B0E1CB-0F48-463E-8569-A903F6529752}" srcOrd="0" destOrd="0" presId="urn:microsoft.com/office/officeart/2005/8/layout/vProcess5"/>
    <dgm:cxn modelId="{E549E9CA-8449-4DAC-8DDE-23AA32FDFFDB}" type="presOf" srcId="{8DC9DF4B-0C99-46E1-BF06-BE89D8CB1B3B}" destId="{13698A5F-BF75-4877-A2F8-3F704196D3DD}" srcOrd="1" destOrd="0" presId="urn:microsoft.com/office/officeart/2005/8/layout/vProcess5"/>
    <dgm:cxn modelId="{8426E9D9-8CDB-4FEF-A98B-7BA547A1ACFC}" srcId="{D0066DBD-2D48-4251-A3D4-360064AC40F1}" destId="{A7F6A2A9-A778-450A-88E6-0B7F6091F35C}" srcOrd="3" destOrd="0" parTransId="{E0C42433-6B2E-4C3C-AAD2-EBB698308585}" sibTransId="{07C0D99F-877D-436A-A45A-7FE98B821260}"/>
    <dgm:cxn modelId="{F9D994E9-849E-4544-BA21-7998139B42E6}" type="presOf" srcId="{DE8FFAEA-24D0-49B2-B550-88FB7ABEB72F}" destId="{497C663F-1E42-4C22-99A9-E8FF9957465D}" srcOrd="0" destOrd="0" presId="urn:microsoft.com/office/officeart/2005/8/layout/vProcess5"/>
    <dgm:cxn modelId="{602ECBF5-857F-450E-9F54-C911F780FFE9}" srcId="{D0066DBD-2D48-4251-A3D4-360064AC40F1}" destId="{8DC9DF4B-0C99-46E1-BF06-BE89D8CB1B3B}" srcOrd="2" destOrd="0" parTransId="{EA1EC742-7724-4039-B2CE-7C3F4FFAA67F}" sibTransId="{9B29B3E6-7041-43EC-A2FC-FD9160C37693}"/>
    <dgm:cxn modelId="{689B38EF-4752-4865-822E-58BCFE324038}" type="presParOf" srcId="{8E362A8C-CDE3-4BA8-90B8-4CA797D4CFC2}" destId="{682A962A-4F97-4853-A5A3-62457104C2BC}" srcOrd="0" destOrd="0" presId="urn:microsoft.com/office/officeart/2005/8/layout/vProcess5"/>
    <dgm:cxn modelId="{31609388-FB0C-4328-ACD7-036C5C0CC664}" type="presParOf" srcId="{8E362A8C-CDE3-4BA8-90B8-4CA797D4CFC2}" destId="{711E512B-B8F6-461B-B3FD-CBF2CE8D615D}" srcOrd="1" destOrd="0" presId="urn:microsoft.com/office/officeart/2005/8/layout/vProcess5"/>
    <dgm:cxn modelId="{64830FE0-EC16-4654-B813-4EBF094FC6C1}" type="presParOf" srcId="{8E362A8C-CDE3-4BA8-90B8-4CA797D4CFC2}" destId="{332CDA60-C964-4C62-944E-2A3420C4BB45}" srcOrd="2" destOrd="0" presId="urn:microsoft.com/office/officeart/2005/8/layout/vProcess5"/>
    <dgm:cxn modelId="{55D35824-693D-4853-98CD-C7B7697FECDE}" type="presParOf" srcId="{8E362A8C-CDE3-4BA8-90B8-4CA797D4CFC2}" destId="{3981EC88-2901-4D5C-AF8C-03FD07699518}" srcOrd="3" destOrd="0" presId="urn:microsoft.com/office/officeart/2005/8/layout/vProcess5"/>
    <dgm:cxn modelId="{19AF5D64-66C4-4A10-982D-B62438ECEFA6}" type="presParOf" srcId="{8E362A8C-CDE3-4BA8-90B8-4CA797D4CFC2}" destId="{B71E4F82-A336-41C9-9BF3-0B7146193C4E}" srcOrd="4" destOrd="0" presId="urn:microsoft.com/office/officeart/2005/8/layout/vProcess5"/>
    <dgm:cxn modelId="{AD4788FA-9206-47B2-9E2A-0D14FFC6AA7C}" type="presParOf" srcId="{8E362A8C-CDE3-4BA8-90B8-4CA797D4CFC2}" destId="{497C663F-1E42-4C22-99A9-E8FF9957465D}" srcOrd="5" destOrd="0" presId="urn:microsoft.com/office/officeart/2005/8/layout/vProcess5"/>
    <dgm:cxn modelId="{A3D36556-97AE-4209-92A0-E1FDD2F97828}" type="presParOf" srcId="{8E362A8C-CDE3-4BA8-90B8-4CA797D4CFC2}" destId="{81B0E1CB-0F48-463E-8569-A903F6529752}" srcOrd="6" destOrd="0" presId="urn:microsoft.com/office/officeart/2005/8/layout/vProcess5"/>
    <dgm:cxn modelId="{B4684092-6B74-4A22-A526-21728B7FB0A8}" type="presParOf" srcId="{8E362A8C-CDE3-4BA8-90B8-4CA797D4CFC2}" destId="{3DDF60A3-C70C-44FB-9A72-2FF13BE29342}" srcOrd="7" destOrd="0" presId="urn:microsoft.com/office/officeart/2005/8/layout/vProcess5"/>
    <dgm:cxn modelId="{E384E260-8D4E-4AD5-9112-792829C4B307}" type="presParOf" srcId="{8E362A8C-CDE3-4BA8-90B8-4CA797D4CFC2}" destId="{C9B07FA7-0E73-4183-8C2D-7BDCF32BEFED}" srcOrd="8" destOrd="0" presId="urn:microsoft.com/office/officeart/2005/8/layout/vProcess5"/>
    <dgm:cxn modelId="{CEABF496-949F-4508-8D07-E7A9F9A25F65}" type="presParOf" srcId="{8E362A8C-CDE3-4BA8-90B8-4CA797D4CFC2}" destId="{A0E1B668-A267-4C63-BF34-5A04DBB12892}" srcOrd="9" destOrd="0" presId="urn:microsoft.com/office/officeart/2005/8/layout/vProcess5"/>
    <dgm:cxn modelId="{09C59CE4-702A-4D47-AA19-54891CEA60DB}" type="presParOf" srcId="{8E362A8C-CDE3-4BA8-90B8-4CA797D4CFC2}" destId="{13698A5F-BF75-4877-A2F8-3F704196D3DD}" srcOrd="10" destOrd="0" presId="urn:microsoft.com/office/officeart/2005/8/layout/vProcess5"/>
    <dgm:cxn modelId="{B29A95D8-26ED-402F-9D94-39C42041396A}" type="presParOf" srcId="{8E362A8C-CDE3-4BA8-90B8-4CA797D4CFC2}" destId="{E197A093-27CB-46D1-956A-DB8D0B2D8D5F}"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E01140-8CDC-44D9-B8F9-65DD75B14C77}">
      <dsp:nvSpPr>
        <dsp:cNvPr id="0" name=""/>
        <dsp:cNvSpPr/>
      </dsp:nvSpPr>
      <dsp:spPr>
        <a:xfrm rot="5400000">
          <a:off x="-184249" y="188155"/>
          <a:ext cx="1228326" cy="859828"/>
        </a:xfrm>
        <a:prstGeom prst="chevron">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Central Excise</a:t>
          </a:r>
        </a:p>
      </dsp:txBody>
      <dsp:txXfrm rot="-5400000">
        <a:off x="0" y="433820"/>
        <a:ext cx="859828" cy="368498"/>
      </dsp:txXfrm>
    </dsp:sp>
    <dsp:sp modelId="{AEC6386F-8CEB-4D63-9CC8-585678F3134E}">
      <dsp:nvSpPr>
        <dsp:cNvPr id="0" name=""/>
        <dsp:cNvSpPr/>
      </dsp:nvSpPr>
      <dsp:spPr>
        <a:xfrm rot="5400000">
          <a:off x="4839906" y="-3976171"/>
          <a:ext cx="798832" cy="8758987"/>
        </a:xfrm>
        <a:prstGeom prst="round2Same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IN" sz="2000" kern="1200" dirty="0"/>
            <a:t>Separate registrations for all manufacturing units / Depots and warehouses passing on </a:t>
          </a:r>
          <a:r>
            <a:rPr lang="en-IN" sz="2000" kern="1200" dirty="0" err="1"/>
            <a:t>Cenvat</a:t>
          </a:r>
          <a:r>
            <a:rPr lang="en-IN" sz="2000" kern="1200" dirty="0"/>
            <a:t> benefit.</a:t>
          </a:r>
          <a:endParaRPr lang="en-US" sz="2000" kern="1200" dirty="0"/>
        </a:p>
      </dsp:txBody>
      <dsp:txXfrm rot="-5400000">
        <a:off x="859829" y="42902"/>
        <a:ext cx="8719991" cy="720840"/>
      </dsp:txXfrm>
    </dsp:sp>
    <dsp:sp modelId="{B19DD63D-6344-4D38-83A6-FDF524464A7E}">
      <dsp:nvSpPr>
        <dsp:cNvPr id="0" name=""/>
        <dsp:cNvSpPr/>
      </dsp:nvSpPr>
      <dsp:spPr>
        <a:xfrm rot="5400000">
          <a:off x="-184249" y="1269627"/>
          <a:ext cx="1228326" cy="859828"/>
        </a:xfrm>
        <a:prstGeom prst="chevron">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VAT/CST</a:t>
          </a:r>
        </a:p>
      </dsp:txBody>
      <dsp:txXfrm rot="-5400000">
        <a:off x="0" y="1515292"/>
        <a:ext cx="859828" cy="368498"/>
      </dsp:txXfrm>
    </dsp:sp>
    <dsp:sp modelId="{630F180F-F1BE-4797-A5EE-0A2D5A8CA682}">
      <dsp:nvSpPr>
        <dsp:cNvPr id="0" name=""/>
        <dsp:cNvSpPr/>
      </dsp:nvSpPr>
      <dsp:spPr>
        <a:xfrm rot="5400000">
          <a:off x="4840116" y="-2894908"/>
          <a:ext cx="798412" cy="8758987"/>
        </a:xfrm>
        <a:prstGeom prst="round2Same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IN" sz="2000" kern="1200" dirty="0"/>
            <a:t>Separate registrations in all States. </a:t>
          </a:r>
          <a:endParaRPr lang="en-US" sz="2000" kern="1200" dirty="0"/>
        </a:p>
      </dsp:txBody>
      <dsp:txXfrm rot="-5400000">
        <a:off x="859829" y="1124354"/>
        <a:ext cx="8720012" cy="720462"/>
      </dsp:txXfrm>
    </dsp:sp>
    <dsp:sp modelId="{40391133-F620-4658-B8D7-A940C02B2377}">
      <dsp:nvSpPr>
        <dsp:cNvPr id="0" name=""/>
        <dsp:cNvSpPr/>
      </dsp:nvSpPr>
      <dsp:spPr>
        <a:xfrm rot="5400000">
          <a:off x="-184249" y="2351099"/>
          <a:ext cx="1228326" cy="859828"/>
        </a:xfrm>
        <a:prstGeom prst="chevron">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Service Tax</a:t>
          </a:r>
        </a:p>
      </dsp:txBody>
      <dsp:txXfrm rot="-5400000">
        <a:off x="0" y="2596764"/>
        <a:ext cx="859828" cy="368498"/>
      </dsp:txXfrm>
    </dsp:sp>
    <dsp:sp modelId="{04DAFFA6-1198-4F9C-9DDE-2EE106FE2FB9}">
      <dsp:nvSpPr>
        <dsp:cNvPr id="0" name=""/>
        <dsp:cNvSpPr/>
      </dsp:nvSpPr>
      <dsp:spPr>
        <a:xfrm rot="5400000">
          <a:off x="4840116" y="-1813436"/>
          <a:ext cx="798412" cy="8758987"/>
        </a:xfrm>
        <a:prstGeom prst="round2Same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IN" sz="2000" kern="1200" dirty="0"/>
            <a:t>Centralised Registration facility.</a:t>
          </a:r>
          <a:endParaRPr lang="en-US" sz="2000" kern="1200" dirty="0"/>
        </a:p>
      </dsp:txBody>
      <dsp:txXfrm rot="-5400000">
        <a:off x="859829" y="2205826"/>
        <a:ext cx="8720012" cy="720462"/>
      </dsp:txXfrm>
    </dsp:sp>
    <dsp:sp modelId="{0EF0ECC7-9A51-4304-A5CE-D60E3379E8A8}">
      <dsp:nvSpPr>
        <dsp:cNvPr id="0" name=""/>
        <dsp:cNvSpPr/>
      </dsp:nvSpPr>
      <dsp:spPr>
        <a:xfrm rot="5400000">
          <a:off x="-184249" y="3432572"/>
          <a:ext cx="1228326" cy="859828"/>
        </a:xfrm>
        <a:prstGeom prst="chevron">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IN" sz="2000" kern="1200" dirty="0"/>
            <a:t>GST </a:t>
          </a:r>
          <a:endParaRPr lang="en-US" sz="2000" kern="1200" dirty="0"/>
        </a:p>
      </dsp:txBody>
      <dsp:txXfrm rot="-5400000">
        <a:off x="0" y="3678237"/>
        <a:ext cx="859828" cy="368498"/>
      </dsp:txXfrm>
    </dsp:sp>
    <dsp:sp modelId="{7DAE59D4-797C-4362-9E1A-48FC08E34DE4}">
      <dsp:nvSpPr>
        <dsp:cNvPr id="0" name=""/>
        <dsp:cNvSpPr/>
      </dsp:nvSpPr>
      <dsp:spPr>
        <a:xfrm rot="5400000">
          <a:off x="4840116" y="-731964"/>
          <a:ext cx="798412" cy="8758987"/>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IN" sz="2000" kern="1200" dirty="0"/>
            <a:t>Separate registration in each State is a must. </a:t>
          </a:r>
          <a:endParaRPr lang="en-US" sz="2000" kern="1200" dirty="0"/>
        </a:p>
        <a:p>
          <a:pPr marL="228600" lvl="1" indent="-228600" algn="l" defTabSz="889000">
            <a:lnSpc>
              <a:spcPct val="90000"/>
            </a:lnSpc>
            <a:spcBef>
              <a:spcPct val="0"/>
            </a:spcBef>
            <a:spcAft>
              <a:spcPct val="15000"/>
            </a:spcAft>
            <a:buChar char="•"/>
          </a:pPr>
          <a:r>
            <a:rPr lang="en-IN" sz="2000" kern="1200" dirty="0"/>
            <a:t>Within a State also separate registrations can be opted. </a:t>
          </a:r>
          <a:endParaRPr lang="en-US" sz="2000" kern="1200" dirty="0"/>
        </a:p>
      </dsp:txBody>
      <dsp:txXfrm rot="-5400000">
        <a:off x="859829" y="3287298"/>
        <a:ext cx="8720012" cy="7204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DE977-29C3-4692-AB06-E84F9FBDE016}">
      <dsp:nvSpPr>
        <dsp:cNvPr id="0" name=""/>
        <dsp:cNvSpPr/>
      </dsp:nvSpPr>
      <dsp:spPr>
        <a:xfrm>
          <a:off x="1707721" y="0"/>
          <a:ext cx="3747441" cy="374738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N" sz="1800" b="1" kern="1200" dirty="0">
              <a:solidFill>
                <a:schemeClr val="bg1"/>
              </a:solidFill>
            </a:rPr>
            <a:t>Sec. 7 (1) (c) Supply includes the activities specified in Schedule I, made or agreed to be made without consideration</a:t>
          </a:r>
          <a:endParaRPr lang="en-IN" sz="1800" b="1" kern="1200" dirty="0"/>
        </a:p>
      </dsp:txBody>
      <dsp:txXfrm>
        <a:off x="2256521" y="548792"/>
        <a:ext cx="2649841" cy="2649804"/>
      </dsp:txXfrm>
    </dsp:sp>
    <dsp:sp modelId="{C292B0DE-77D6-4C5E-8A6B-DA0CB78E0DE1}">
      <dsp:nvSpPr>
        <dsp:cNvPr id="0" name=""/>
        <dsp:cNvSpPr/>
      </dsp:nvSpPr>
      <dsp:spPr>
        <a:xfrm>
          <a:off x="3636563" y="2499299"/>
          <a:ext cx="3747441" cy="374738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SECTION 25 (4)</a:t>
          </a:r>
        </a:p>
        <a:p>
          <a:pPr marL="0" lvl="0" indent="0" algn="ctr" defTabSz="800100">
            <a:lnSpc>
              <a:spcPct val="90000"/>
            </a:lnSpc>
            <a:spcBef>
              <a:spcPct val="0"/>
            </a:spcBef>
            <a:spcAft>
              <a:spcPct val="35000"/>
            </a:spcAft>
            <a:buNone/>
          </a:pPr>
          <a:r>
            <a:rPr lang="en-US" sz="1800" b="1" kern="1200" dirty="0">
              <a:solidFill>
                <a:schemeClr val="bg1"/>
              </a:solidFill>
            </a:rPr>
            <a:t>A person who has obtained or is required to obtain more than one registration, whether in one State or Union territory or more than one State or Union territory shall, in respect of each such registration, be treated as distinct persons for the purposes of this Act.</a:t>
          </a:r>
          <a:endParaRPr lang="en-IN" sz="1800" b="1" kern="1200" dirty="0"/>
        </a:p>
      </dsp:txBody>
      <dsp:txXfrm>
        <a:off x="4185363" y="3048091"/>
        <a:ext cx="2649841" cy="2649804"/>
      </dsp:txXfrm>
    </dsp:sp>
    <dsp:sp modelId="{C66EE365-C0B6-4B9E-BF85-7BB3EDB0D3D9}">
      <dsp:nvSpPr>
        <dsp:cNvPr id="0" name=""/>
        <dsp:cNvSpPr/>
      </dsp:nvSpPr>
      <dsp:spPr>
        <a:xfrm>
          <a:off x="5563123" y="0"/>
          <a:ext cx="3747441" cy="374738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Schedule I.</a:t>
          </a:r>
        </a:p>
        <a:p>
          <a:pPr marL="0" lvl="0" indent="0" algn="ctr" defTabSz="800100">
            <a:lnSpc>
              <a:spcPct val="90000"/>
            </a:lnSpc>
            <a:spcBef>
              <a:spcPct val="0"/>
            </a:spcBef>
            <a:spcAft>
              <a:spcPct val="35000"/>
            </a:spcAft>
            <a:buNone/>
          </a:pPr>
          <a:r>
            <a:rPr lang="en-US" sz="1800" b="1" kern="1200" dirty="0">
              <a:solidFill>
                <a:schemeClr val="bg1"/>
              </a:solidFill>
            </a:rPr>
            <a:t>2. Supply of </a:t>
          </a:r>
          <a:r>
            <a:rPr lang="en-US" sz="1800" b="1" u="sng" kern="1200" dirty="0">
              <a:solidFill>
                <a:schemeClr val="bg1"/>
              </a:solidFill>
            </a:rPr>
            <a:t>goods or services</a:t>
          </a:r>
          <a:r>
            <a:rPr lang="en-US" sz="1800" b="1" kern="1200" dirty="0">
              <a:solidFill>
                <a:schemeClr val="bg1"/>
              </a:solidFill>
            </a:rPr>
            <a:t> or both between related persons or between “distinct persons” as specified in section 25, when made in the course or furtherance of business.</a:t>
          </a:r>
          <a:endParaRPr lang="en-IN" sz="1800" b="1" kern="1200" dirty="0"/>
        </a:p>
      </dsp:txBody>
      <dsp:txXfrm>
        <a:off x="6111923" y="548792"/>
        <a:ext cx="2649841" cy="26498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1E512B-B8F6-461B-B3FD-CBF2CE8D615D}">
      <dsp:nvSpPr>
        <dsp:cNvPr id="0" name=""/>
        <dsp:cNvSpPr/>
      </dsp:nvSpPr>
      <dsp:spPr>
        <a:xfrm>
          <a:off x="0" y="0"/>
          <a:ext cx="6193474" cy="103618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IN" sz="1700" kern="1200" dirty="0"/>
            <a:t>Registered office / head office manages all units, whether HO is providing service to all the units?</a:t>
          </a:r>
        </a:p>
        <a:p>
          <a:pPr marL="0" lvl="0" indent="0" algn="just" defTabSz="755650">
            <a:lnSpc>
              <a:spcPct val="90000"/>
            </a:lnSpc>
            <a:spcBef>
              <a:spcPct val="0"/>
            </a:spcBef>
            <a:spcAft>
              <a:spcPct val="35000"/>
            </a:spcAft>
            <a:buNone/>
          </a:pPr>
          <a:r>
            <a:rPr lang="en-IN" sz="1700" kern="1200" dirty="0" err="1"/>
            <a:t>Eg.</a:t>
          </a:r>
          <a:r>
            <a:rPr lang="en-IN" sz="1700" kern="1200" dirty="0"/>
            <a:t> HO Staff cost. </a:t>
          </a:r>
          <a:endParaRPr lang="en-US" sz="1700" kern="1200" dirty="0"/>
        </a:p>
      </dsp:txBody>
      <dsp:txXfrm>
        <a:off x="30349" y="30349"/>
        <a:ext cx="4987797" cy="975482"/>
      </dsp:txXfrm>
    </dsp:sp>
    <dsp:sp modelId="{332CDA60-C964-4C62-944E-2A3420C4BB45}">
      <dsp:nvSpPr>
        <dsp:cNvPr id="0" name=""/>
        <dsp:cNvSpPr/>
      </dsp:nvSpPr>
      <dsp:spPr>
        <a:xfrm>
          <a:off x="518703" y="1224576"/>
          <a:ext cx="6193474" cy="103618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IN" sz="1700" kern="1200" dirty="0"/>
            <a:t>Common services procured by RO / HO for the entity as a whole are used by all units of the entity. </a:t>
          </a:r>
        </a:p>
        <a:p>
          <a:pPr marL="0" lvl="0" indent="0" algn="l" defTabSz="755650">
            <a:lnSpc>
              <a:spcPct val="90000"/>
            </a:lnSpc>
            <a:spcBef>
              <a:spcPct val="0"/>
            </a:spcBef>
            <a:spcAft>
              <a:spcPct val="35000"/>
            </a:spcAft>
            <a:buNone/>
          </a:pPr>
          <a:r>
            <a:rPr lang="en-IN" sz="1700" kern="1200" dirty="0" err="1"/>
            <a:t>Eg.</a:t>
          </a:r>
          <a:r>
            <a:rPr lang="en-IN" sz="1700" kern="1200" dirty="0"/>
            <a:t> Rent of  RO / HO; Auditing; Financing; etc. </a:t>
          </a:r>
          <a:endParaRPr lang="en-US" sz="1700" kern="1200" dirty="0"/>
        </a:p>
      </dsp:txBody>
      <dsp:txXfrm>
        <a:off x="549052" y="1254925"/>
        <a:ext cx="4940555" cy="975482"/>
      </dsp:txXfrm>
    </dsp:sp>
    <dsp:sp modelId="{3981EC88-2901-4D5C-AF8C-03FD07699518}">
      <dsp:nvSpPr>
        <dsp:cNvPr id="0" name=""/>
        <dsp:cNvSpPr/>
      </dsp:nvSpPr>
      <dsp:spPr>
        <a:xfrm>
          <a:off x="1029665" y="2449153"/>
          <a:ext cx="6193474" cy="103618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IN" sz="1700" kern="1200" dirty="0"/>
            <a:t>All such common cost has to be “cross charged” to all units of the entity on some rational basis and appropriate GST paid?</a:t>
          </a:r>
        </a:p>
      </dsp:txBody>
      <dsp:txXfrm>
        <a:off x="1060014" y="2479502"/>
        <a:ext cx="4948297" cy="975482"/>
      </dsp:txXfrm>
    </dsp:sp>
    <dsp:sp modelId="{B71E4F82-A336-41C9-9BF3-0B7146193C4E}">
      <dsp:nvSpPr>
        <dsp:cNvPr id="0" name=""/>
        <dsp:cNvSpPr/>
      </dsp:nvSpPr>
      <dsp:spPr>
        <a:xfrm>
          <a:off x="1548368" y="3673729"/>
          <a:ext cx="6193474" cy="103618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IN" sz="1700" kern="1200" dirty="0"/>
            <a:t>How to be value? Invoice has to be raised?</a:t>
          </a:r>
          <a:endParaRPr lang="en-US" sz="1700" kern="1200" dirty="0"/>
        </a:p>
      </dsp:txBody>
      <dsp:txXfrm>
        <a:off x="1578717" y="3704078"/>
        <a:ext cx="4940555" cy="975482"/>
      </dsp:txXfrm>
    </dsp:sp>
    <dsp:sp modelId="{497C663F-1E42-4C22-99A9-E8FF9957465D}">
      <dsp:nvSpPr>
        <dsp:cNvPr id="0" name=""/>
        <dsp:cNvSpPr/>
      </dsp:nvSpPr>
      <dsp:spPr>
        <a:xfrm>
          <a:off x="5519957" y="793619"/>
          <a:ext cx="673517" cy="67351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5671498" y="793619"/>
        <a:ext cx="370435" cy="506822"/>
      </dsp:txXfrm>
    </dsp:sp>
    <dsp:sp modelId="{81B0E1CB-0F48-463E-8569-A903F6529752}">
      <dsp:nvSpPr>
        <dsp:cNvPr id="0" name=""/>
        <dsp:cNvSpPr/>
      </dsp:nvSpPr>
      <dsp:spPr>
        <a:xfrm>
          <a:off x="6038660" y="2018196"/>
          <a:ext cx="673517" cy="673517"/>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6190201" y="2018196"/>
        <a:ext cx="370435" cy="506822"/>
      </dsp:txXfrm>
    </dsp:sp>
    <dsp:sp modelId="{3DDF60A3-C70C-44FB-9A72-2FF13BE29342}">
      <dsp:nvSpPr>
        <dsp:cNvPr id="0" name=""/>
        <dsp:cNvSpPr/>
      </dsp:nvSpPr>
      <dsp:spPr>
        <a:xfrm>
          <a:off x="6549622" y="3242773"/>
          <a:ext cx="673517" cy="673517"/>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6701163" y="3242773"/>
        <a:ext cx="370435" cy="50682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1122363"/>
            <a:ext cx="10361851"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3802" y="3602038"/>
            <a:ext cx="914281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D18980-F589-624D-A3B3-20EBCDE022DE}"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D18980-F589-624D-A3B3-20EBCDE022DE}"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3765" y="365125"/>
            <a:ext cx="2628558"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092" y="365125"/>
            <a:ext cx="7733293"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D18980-F589-624D-A3B3-20EBCDE022DE}"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D18980-F589-624D-A3B3-20EBCDE022DE}"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742" y="1709740"/>
            <a:ext cx="10514231"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742" y="4589465"/>
            <a:ext cx="10514231"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D18980-F589-624D-A3B3-20EBCDE022DE}"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091" y="1825625"/>
            <a:ext cx="518092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1396" y="1825625"/>
            <a:ext cx="518092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D18980-F589-624D-A3B3-20EBCDE022DE}"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679" y="365127"/>
            <a:ext cx="1051423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680" y="1681163"/>
            <a:ext cx="515711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680" y="2505075"/>
            <a:ext cx="515711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1397" y="1681163"/>
            <a:ext cx="518251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1397" y="2505075"/>
            <a:ext cx="518251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D18980-F589-624D-A3B3-20EBCDE022DE}" type="datetimeFigureOut">
              <a:rPr lang="en-US" smtClean="0"/>
              <a:pPr/>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D18980-F589-624D-A3B3-20EBCDE022DE}" type="datetimeFigureOut">
              <a:rPr lang="en-US" smtClean="0"/>
              <a:pPr/>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D18980-F589-624D-A3B3-20EBCDE022DE}" type="datetimeFigureOut">
              <a:rPr lang="en-US" smtClean="0"/>
              <a:pPr/>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679" y="457200"/>
            <a:ext cx="3931725"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2513" y="987427"/>
            <a:ext cx="61713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679" y="2057400"/>
            <a:ext cx="39317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D18980-F589-624D-A3B3-20EBCDE022DE}"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679" y="457200"/>
            <a:ext cx="3931725"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2513" y="987427"/>
            <a:ext cx="6171397"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679" y="2057400"/>
            <a:ext cx="39317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D18980-F589-624D-A3B3-20EBCDE022DE}"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D4D38-0920-E940-8500-26FFBD82AF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091" y="365127"/>
            <a:ext cx="10514231"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091" y="1825625"/>
            <a:ext cx="10514231"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091" y="6356352"/>
            <a:ext cx="27428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D18980-F589-624D-A3B3-20EBCDE022DE}" type="datetimeFigureOut">
              <a:rPr lang="en-US" smtClean="0"/>
              <a:pPr/>
              <a:t>4/20/2020</a:t>
            </a:fld>
            <a:endParaRPr lang="en-US"/>
          </a:p>
        </p:txBody>
      </p:sp>
      <p:sp>
        <p:nvSpPr>
          <p:cNvPr id="5" name="Footer Placeholder 4"/>
          <p:cNvSpPr>
            <a:spLocks noGrp="1"/>
          </p:cNvSpPr>
          <p:nvPr>
            <p:ph type="ftr" sz="quarter" idx="3"/>
          </p:nvPr>
        </p:nvSpPr>
        <p:spPr>
          <a:xfrm>
            <a:off x="4038075" y="6356352"/>
            <a:ext cx="41142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9479" y="6356352"/>
            <a:ext cx="27428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D4D38-0920-E940-8500-26FFBD82AF5D}" type="slidenum">
              <a:rPr lang="en-US" smtClean="0"/>
              <a:pPr/>
              <a:t>‹#›</a:t>
            </a:fld>
            <a:endParaRPr lang="en-US"/>
          </a:p>
        </p:txBody>
      </p:sp>
    </p:spTree>
    <p:extLst>
      <p:ext uri="{BB962C8B-B14F-4D97-AF65-F5344CB8AC3E}">
        <p14:creationId xmlns:p14="http://schemas.microsoft.com/office/powerpoint/2010/main" val="2127841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7002"/>
            <a:ext cx="12190413" cy="6858000"/>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t="100000" r="100000"/>
            </a:path>
            <a:tileRect l="-100000" b="-100000"/>
          </a:gradFill>
        </p:spPr>
      </p:pic>
      <p:sp>
        <p:nvSpPr>
          <p:cNvPr id="2" name="Title 1"/>
          <p:cNvSpPr>
            <a:spLocks noGrp="1"/>
          </p:cNvSpPr>
          <p:nvPr>
            <p:ph type="ctrTitle"/>
          </p:nvPr>
        </p:nvSpPr>
        <p:spPr/>
        <p:txBody>
          <a:bodyPr>
            <a:normAutofit/>
          </a:bodyPr>
          <a:lstStyle/>
          <a:p>
            <a:br>
              <a:rPr lang="en-US" sz="2000" b="1" dirty="0">
                <a:solidFill>
                  <a:schemeClr val="bg1"/>
                </a:solidFill>
              </a:rPr>
            </a:br>
            <a:r>
              <a:rPr lang="en-US" sz="5400" b="1" dirty="0">
                <a:solidFill>
                  <a:schemeClr val="bg1"/>
                </a:solidFill>
              </a:rPr>
              <a:t>Cross charge under GST</a:t>
            </a:r>
            <a:br>
              <a:rPr lang="en-US" sz="4000" b="1" dirty="0">
                <a:solidFill>
                  <a:schemeClr val="bg1"/>
                </a:solidFill>
              </a:rPr>
            </a:br>
            <a:r>
              <a:rPr lang="en-US" sz="2400" b="1" dirty="0">
                <a:solidFill>
                  <a:schemeClr val="bg1"/>
                </a:solidFill>
              </a:rPr>
              <a:t>(By G. Natarajan)</a:t>
            </a:r>
            <a:br>
              <a:rPr lang="en-US" sz="4000" b="1" dirty="0">
                <a:solidFill>
                  <a:schemeClr val="bg1"/>
                </a:solidFill>
              </a:rPr>
            </a:br>
            <a:endParaRPr lang="en-US" sz="4000" b="1" dirty="0">
              <a:solidFill>
                <a:schemeClr val="bg1"/>
              </a:solidFill>
            </a:endParaRPr>
          </a:p>
        </p:txBody>
      </p:sp>
    </p:spTree>
    <p:extLst>
      <p:ext uri="{BB962C8B-B14F-4D97-AF65-F5344CB8AC3E}">
        <p14:creationId xmlns:p14="http://schemas.microsoft.com/office/powerpoint/2010/main" val="61837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822526"/>
            <a:ext cx="10514231" cy="4351338"/>
          </a:xfrm>
        </p:spPr>
        <p:txBody>
          <a:bodyPr>
            <a:normAutofit/>
          </a:bodyPr>
          <a:lstStyle/>
          <a:p>
            <a:pPr marL="0" indent="0" algn="ctr">
              <a:buNone/>
            </a:pPr>
            <a:r>
              <a:rPr lang="en-IN" dirty="0">
                <a:solidFill>
                  <a:schemeClr val="bg1"/>
                </a:solidFill>
              </a:rPr>
              <a:t>How “Input Service Distributor” and “cross charge” can go in tandem?   </a:t>
            </a:r>
          </a:p>
        </p:txBody>
      </p:sp>
      <p:pic>
        <p:nvPicPr>
          <p:cNvPr id="11" name="Picture 10">
            <a:extLst>
              <a:ext uri="{FF2B5EF4-FFF2-40B4-BE49-F238E27FC236}">
                <a16:creationId xmlns:a16="http://schemas.microsoft.com/office/drawing/2014/main" id="{C5A85609-704E-486F-83C2-49547E3B9166}"/>
              </a:ext>
            </a:extLst>
          </p:cNvPr>
          <p:cNvPicPr>
            <a:picLocks noChangeAspect="1"/>
          </p:cNvPicPr>
          <p:nvPr/>
        </p:nvPicPr>
        <p:blipFill>
          <a:blip r:embed="rId2"/>
          <a:stretch>
            <a:fillRect/>
          </a:stretch>
        </p:blipFill>
        <p:spPr>
          <a:xfrm>
            <a:off x="3122942" y="2060128"/>
            <a:ext cx="6369144" cy="3321842"/>
          </a:xfrm>
          <a:prstGeom prst="rect">
            <a:avLst/>
          </a:prstGeom>
        </p:spPr>
      </p:pic>
      <p:sp>
        <p:nvSpPr>
          <p:cNvPr id="12" name="TextBox 11">
            <a:extLst>
              <a:ext uri="{FF2B5EF4-FFF2-40B4-BE49-F238E27FC236}">
                <a16:creationId xmlns:a16="http://schemas.microsoft.com/office/drawing/2014/main" id="{F543B342-1340-4EC1-9277-979690C6A7A8}"/>
              </a:ext>
            </a:extLst>
          </p:cNvPr>
          <p:cNvSpPr txBox="1"/>
          <p:nvPr/>
        </p:nvSpPr>
        <p:spPr>
          <a:xfrm rot="19672219">
            <a:off x="3552655" y="2722658"/>
            <a:ext cx="606256" cy="461665"/>
          </a:xfrm>
          <a:prstGeom prst="rect">
            <a:avLst/>
          </a:prstGeom>
          <a:noFill/>
        </p:spPr>
        <p:txBody>
          <a:bodyPr wrap="none" rtlCol="0">
            <a:spAutoFit/>
          </a:bodyPr>
          <a:lstStyle/>
          <a:p>
            <a:r>
              <a:rPr lang="en-IN" sz="2400" b="1" dirty="0">
                <a:solidFill>
                  <a:schemeClr val="bg1"/>
                </a:solidFill>
              </a:rPr>
              <a:t>ISD</a:t>
            </a:r>
          </a:p>
        </p:txBody>
      </p:sp>
      <p:sp>
        <p:nvSpPr>
          <p:cNvPr id="13" name="TextBox 12">
            <a:extLst>
              <a:ext uri="{FF2B5EF4-FFF2-40B4-BE49-F238E27FC236}">
                <a16:creationId xmlns:a16="http://schemas.microsoft.com/office/drawing/2014/main" id="{1D677ED9-6CE3-4B30-A424-31D4950FDD30}"/>
              </a:ext>
            </a:extLst>
          </p:cNvPr>
          <p:cNvSpPr txBox="1"/>
          <p:nvPr/>
        </p:nvSpPr>
        <p:spPr>
          <a:xfrm rot="19672219">
            <a:off x="7633523" y="4097860"/>
            <a:ext cx="1069139" cy="707886"/>
          </a:xfrm>
          <a:prstGeom prst="rect">
            <a:avLst/>
          </a:prstGeom>
          <a:noFill/>
        </p:spPr>
        <p:txBody>
          <a:bodyPr wrap="none" rtlCol="0">
            <a:spAutoFit/>
          </a:bodyPr>
          <a:lstStyle/>
          <a:p>
            <a:r>
              <a:rPr lang="en-IN" sz="2000" b="1" dirty="0"/>
              <a:t>CROSS </a:t>
            </a:r>
          </a:p>
          <a:p>
            <a:r>
              <a:rPr lang="en-IN" sz="2000" b="1" dirty="0"/>
              <a:t>CHARGE</a:t>
            </a:r>
          </a:p>
        </p:txBody>
      </p:sp>
    </p:spTree>
    <p:extLst>
      <p:ext uri="{BB962C8B-B14F-4D97-AF65-F5344CB8AC3E}">
        <p14:creationId xmlns:p14="http://schemas.microsoft.com/office/powerpoint/2010/main" val="2006102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Columbia Asia Hospitals case – AAR</a:t>
            </a:r>
            <a:br>
              <a:rPr lang="en-US" b="1" dirty="0">
                <a:solidFill>
                  <a:schemeClr val="bg1"/>
                </a:solidFill>
              </a:rPr>
            </a:br>
            <a:r>
              <a:rPr lang="en-US" sz="2000" b="1" dirty="0">
                <a:solidFill>
                  <a:schemeClr val="bg1"/>
                </a:solidFill>
              </a:rPr>
              <a:t>[2018 (15) GSTL 722 – AAR]</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654121"/>
            <a:ext cx="10514231" cy="4351338"/>
          </a:xfrm>
        </p:spPr>
        <p:txBody>
          <a:bodyPr>
            <a:normAutofit/>
          </a:bodyPr>
          <a:lstStyle/>
          <a:p>
            <a:pPr algn="just"/>
            <a:r>
              <a:rPr lang="en-US" dirty="0">
                <a:solidFill>
                  <a:schemeClr val="bg1"/>
                </a:solidFill>
              </a:rPr>
              <a:t>The question before AAR was :</a:t>
            </a:r>
          </a:p>
          <a:p>
            <a:pPr algn="just">
              <a:buNone/>
            </a:pPr>
            <a:r>
              <a:rPr lang="en-US" dirty="0">
                <a:solidFill>
                  <a:schemeClr val="bg1"/>
                </a:solidFill>
              </a:rPr>
              <a:t>“Whether the activities performed by the employees at the corporate office in the course of or in relation to employment such as accounting, other administrative and IT system maintenance for the units located in the other States as well i.e. distinct persons as per Section 25(4) of the Central Goods and Services Tax Act, 2017 (CGST Act) shall be treated as supply as per Entry 2 of Schedule I of the CGST Act or it shall not be treated as supply of services as per Entry 1 of Schedule III of the CGST Act?”.</a:t>
            </a:r>
            <a:endParaRPr lang="en-IN" dirty="0">
              <a:solidFill>
                <a:schemeClr val="bg1"/>
              </a:solidFill>
            </a:endParaRPr>
          </a:p>
        </p:txBody>
      </p:sp>
    </p:spTree>
    <p:extLst>
      <p:ext uri="{BB962C8B-B14F-4D97-AF65-F5344CB8AC3E}">
        <p14:creationId xmlns:p14="http://schemas.microsoft.com/office/powerpoint/2010/main" val="2850848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626825"/>
            <a:ext cx="10514231" cy="4351338"/>
          </a:xfrm>
        </p:spPr>
        <p:txBody>
          <a:bodyPr>
            <a:normAutofit/>
          </a:bodyPr>
          <a:lstStyle/>
          <a:p>
            <a:pPr algn="just"/>
            <a:r>
              <a:rPr lang="en-US" dirty="0">
                <a:solidFill>
                  <a:schemeClr val="bg1"/>
                </a:solidFill>
              </a:rPr>
              <a:t>The applicant was already paying IGST on common services procured from outside and charged to other units. </a:t>
            </a:r>
          </a:p>
          <a:p>
            <a:pPr algn="just"/>
            <a:r>
              <a:rPr lang="en-US" dirty="0">
                <a:solidFill>
                  <a:schemeClr val="bg1"/>
                </a:solidFill>
              </a:rPr>
              <a:t>The ruling was sought only as to employee cost.  </a:t>
            </a:r>
          </a:p>
          <a:p>
            <a:pPr algn="just"/>
            <a:r>
              <a:rPr lang="en-US" dirty="0">
                <a:solidFill>
                  <a:schemeClr val="bg1"/>
                </a:solidFill>
              </a:rPr>
              <a:t>They were not charging GST on employee cost, attributable to other units, as employment is outside GST. </a:t>
            </a:r>
          </a:p>
          <a:p>
            <a:pPr algn="just"/>
            <a:r>
              <a:rPr lang="en-US" dirty="0">
                <a:solidFill>
                  <a:schemeClr val="bg1"/>
                </a:solidFill>
              </a:rPr>
              <a:t>It was argued that employee of HO, is employee of the entity and hence employee of all the units and just because the different units are “distinct persons” under GST, they do not cease to be common employees of all units of the entity. </a:t>
            </a:r>
            <a:endParaRPr lang="en-IN" dirty="0">
              <a:solidFill>
                <a:schemeClr val="bg1"/>
              </a:solidFill>
            </a:endParaRPr>
          </a:p>
        </p:txBody>
      </p:sp>
      <p:sp>
        <p:nvSpPr>
          <p:cNvPr id="7" name="Title 1">
            <a:extLst>
              <a:ext uri="{FF2B5EF4-FFF2-40B4-BE49-F238E27FC236}">
                <a16:creationId xmlns:a16="http://schemas.microsoft.com/office/drawing/2014/main" id="{5DCD8D5B-8EF2-4CC4-9CD3-81939845E5CD}"/>
              </a:ext>
            </a:extLst>
          </p:cNvPr>
          <p:cNvSpPr>
            <a:spLocks noGrp="1"/>
          </p:cNvSpPr>
          <p:nvPr>
            <p:ph type="title"/>
          </p:nvPr>
        </p:nvSpPr>
        <p:spPr>
          <a:xfrm>
            <a:off x="838091" y="365127"/>
            <a:ext cx="10514231" cy="1325563"/>
          </a:xfrm>
        </p:spPr>
        <p:txBody>
          <a:bodyPr/>
          <a:lstStyle/>
          <a:p>
            <a:pPr algn="ctr"/>
            <a:r>
              <a:rPr lang="en-US" b="1" dirty="0">
                <a:solidFill>
                  <a:schemeClr val="bg1"/>
                </a:solidFill>
              </a:rPr>
              <a:t>Columbia Asia Hospitals case – AAR</a:t>
            </a:r>
            <a:br>
              <a:rPr lang="en-US" b="1" dirty="0">
                <a:solidFill>
                  <a:schemeClr val="bg1"/>
                </a:solidFill>
              </a:rPr>
            </a:br>
            <a:r>
              <a:rPr lang="en-US" sz="2000" b="1" dirty="0">
                <a:solidFill>
                  <a:schemeClr val="bg1"/>
                </a:solidFill>
              </a:rPr>
              <a:t>[2018 (15) GSTL 722 – AAR]</a:t>
            </a:r>
          </a:p>
        </p:txBody>
      </p:sp>
    </p:spTree>
    <p:extLst>
      <p:ext uri="{BB962C8B-B14F-4D97-AF65-F5344CB8AC3E}">
        <p14:creationId xmlns:p14="http://schemas.microsoft.com/office/powerpoint/2010/main" val="1447320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798567"/>
            <a:ext cx="10514231" cy="4351338"/>
          </a:xfrm>
        </p:spPr>
        <p:txBody>
          <a:bodyPr>
            <a:normAutofit fontScale="92500" lnSpcReduction="20000"/>
          </a:bodyPr>
          <a:lstStyle/>
          <a:p>
            <a:pPr marL="0" indent="0" algn="just">
              <a:buNone/>
            </a:pPr>
            <a:r>
              <a:rPr lang="en-IN" dirty="0">
                <a:solidFill>
                  <a:schemeClr val="bg1"/>
                </a:solidFill>
              </a:rPr>
              <a:t>Finding of AAR : </a:t>
            </a:r>
            <a:r>
              <a:rPr lang="en-US" dirty="0">
                <a:solidFill>
                  <a:schemeClr val="bg1"/>
                </a:solidFill>
              </a:rPr>
              <a:t>Regarding the second issue related to the activities performed by the employees at the corporate office in the course of or in relation to employment, the employees employed in the Corporate Office are providing services to the Corporate Office and hence there is an employee-employer relationship only in the IMO. The other offices are distinct persons and therefore the employees in the IMO have no employer employee relationship with other offices.</a:t>
            </a:r>
          </a:p>
          <a:p>
            <a:pPr marL="0" indent="0" algn="just">
              <a:buNone/>
            </a:pPr>
            <a:r>
              <a:rPr lang="en-US" dirty="0">
                <a:solidFill>
                  <a:schemeClr val="bg1"/>
                </a:solidFill>
              </a:rPr>
              <a:t>The services provided to the employer, i.e. the corporate office by the persons employed by the corporate office are in the nature of the employee-employer relationship. Further, since the corporate office and the units are distinct persons under the Act, there is no such relationship between the employees of one distinct entity with another distinct entity, at least as per the Goods and Services Tax Act, even if they are belonging to the same legal entity.</a:t>
            </a:r>
          </a:p>
          <a:p>
            <a:pPr marL="0" indent="0" algn="just">
              <a:buNone/>
            </a:pPr>
            <a:endParaRPr lang="en-IN" dirty="0">
              <a:solidFill>
                <a:schemeClr val="bg1"/>
              </a:solidFill>
            </a:endParaRPr>
          </a:p>
        </p:txBody>
      </p:sp>
      <p:sp>
        <p:nvSpPr>
          <p:cNvPr id="6" name="Title 1">
            <a:extLst>
              <a:ext uri="{FF2B5EF4-FFF2-40B4-BE49-F238E27FC236}">
                <a16:creationId xmlns:a16="http://schemas.microsoft.com/office/drawing/2014/main" id="{9ABC505C-F4AE-4CEE-85A5-B2124BAD00B7}"/>
              </a:ext>
            </a:extLst>
          </p:cNvPr>
          <p:cNvSpPr txBox="1">
            <a:spLocks/>
          </p:cNvSpPr>
          <p:nvPr/>
        </p:nvSpPr>
        <p:spPr>
          <a:xfrm>
            <a:off x="891137" y="312807"/>
            <a:ext cx="1051423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Columbia Asia Hospitals case – AAR</a:t>
            </a:r>
            <a:br>
              <a:rPr lang="en-US" b="1" dirty="0">
                <a:solidFill>
                  <a:schemeClr val="bg1"/>
                </a:solidFill>
              </a:rPr>
            </a:br>
            <a:r>
              <a:rPr lang="en-US" sz="2000" b="1" dirty="0">
                <a:solidFill>
                  <a:schemeClr val="bg1"/>
                </a:solidFill>
              </a:rPr>
              <a:t>[2018 (15) GSTL 722 – AAR]</a:t>
            </a:r>
          </a:p>
        </p:txBody>
      </p:sp>
    </p:spTree>
    <p:extLst>
      <p:ext uri="{BB962C8B-B14F-4D97-AF65-F5344CB8AC3E}">
        <p14:creationId xmlns:p14="http://schemas.microsoft.com/office/powerpoint/2010/main" val="2526216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Columbia Asia Hospitals case – AAAR</a:t>
            </a:r>
            <a:br>
              <a:rPr lang="en-US" b="1" dirty="0">
                <a:solidFill>
                  <a:schemeClr val="bg1"/>
                </a:solidFill>
              </a:rPr>
            </a:br>
            <a:r>
              <a:rPr lang="en-US" sz="2000" b="1" dirty="0">
                <a:solidFill>
                  <a:schemeClr val="bg1"/>
                </a:solidFill>
              </a:rPr>
              <a:t>[2019 (20) GSTL 763 – AAAR]</a:t>
            </a:r>
            <a:endParaRPr lang="en-US" b="1" dirty="0">
              <a:solidFill>
                <a:schemeClr val="bg1"/>
              </a:solidFill>
            </a:endParaRP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a:bodyPr>
          <a:lstStyle/>
          <a:p>
            <a:pPr marL="0" indent="0" algn="just">
              <a:buNone/>
            </a:pPr>
            <a:r>
              <a:rPr lang="en-IN" dirty="0">
                <a:solidFill>
                  <a:schemeClr val="bg1"/>
                </a:solidFill>
              </a:rPr>
              <a:t>Upheld the ruling of AAR. </a:t>
            </a:r>
          </a:p>
          <a:p>
            <a:pPr marL="0" indent="0" algn="just">
              <a:buNone/>
            </a:pPr>
            <a:r>
              <a:rPr lang="en-US" dirty="0">
                <a:solidFill>
                  <a:schemeClr val="bg1"/>
                </a:solidFill>
              </a:rPr>
              <a:t>“The services of the employees at the IMO in so far as they are benefiting the other registered units of the appellant, will not be termed as ‘employee-employer relationship’ and will therefore not fall within the purview of Entry 1 of Schedule III”</a:t>
            </a:r>
            <a:endParaRPr lang="en-IN" dirty="0">
              <a:solidFill>
                <a:schemeClr val="bg1"/>
              </a:solidFill>
            </a:endParaRPr>
          </a:p>
          <a:p>
            <a:pPr marL="0" indent="0" algn="just">
              <a:buNone/>
            </a:pPr>
            <a:r>
              <a:rPr lang="en-IN" dirty="0">
                <a:solidFill>
                  <a:schemeClr val="bg1"/>
                </a:solidFill>
              </a:rPr>
              <a:t>Also made certain observations on ISD Vs Cross Charge. </a:t>
            </a:r>
          </a:p>
        </p:txBody>
      </p:sp>
    </p:spTree>
    <p:extLst>
      <p:ext uri="{BB962C8B-B14F-4D97-AF65-F5344CB8AC3E}">
        <p14:creationId xmlns:p14="http://schemas.microsoft.com/office/powerpoint/2010/main" val="2549886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091" y="242295"/>
            <a:ext cx="10514231" cy="1325563"/>
          </a:xfrm>
        </p:spPr>
        <p:txBody>
          <a:bodyPr/>
          <a:lstStyle/>
          <a:p>
            <a:pPr algn="ctr"/>
            <a:r>
              <a:rPr lang="en-US" b="1" dirty="0">
                <a:solidFill>
                  <a:schemeClr val="bg1"/>
                </a:solidFill>
              </a:rPr>
              <a:t>How to value ? </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a:bodyPr>
          <a:lstStyle/>
          <a:p>
            <a:pPr marL="0" indent="0" algn="just">
              <a:buNone/>
            </a:pPr>
            <a:r>
              <a:rPr lang="en-IN" dirty="0">
                <a:solidFill>
                  <a:schemeClr val="bg1"/>
                </a:solidFill>
              </a:rPr>
              <a:t>Second proviso to Rule 28.</a:t>
            </a:r>
          </a:p>
          <a:p>
            <a:pPr marL="0" indent="0" algn="just">
              <a:buNone/>
            </a:pPr>
            <a:r>
              <a:rPr lang="en-US" b="1" dirty="0">
                <a:solidFill>
                  <a:schemeClr val="bg1"/>
                </a:solidFill>
              </a:rPr>
              <a:t>Provided</a:t>
            </a:r>
            <a:r>
              <a:rPr lang="en-US" dirty="0">
                <a:solidFill>
                  <a:schemeClr val="bg1"/>
                </a:solidFill>
              </a:rPr>
              <a:t> further that where the recipient is eligible for </a:t>
            </a:r>
            <a:r>
              <a:rPr lang="en-US" b="1" u="sng" dirty="0">
                <a:solidFill>
                  <a:schemeClr val="bg1"/>
                </a:solidFill>
              </a:rPr>
              <a:t>full input tax credit,</a:t>
            </a:r>
            <a:r>
              <a:rPr lang="en-US" dirty="0">
                <a:solidFill>
                  <a:schemeClr val="bg1"/>
                </a:solidFill>
              </a:rPr>
              <a:t> the value declared in the invoice shall be deemed to be the open market value of the goods or services. (</a:t>
            </a:r>
            <a:r>
              <a:rPr lang="en-US" dirty="0" err="1">
                <a:solidFill>
                  <a:schemeClr val="bg1"/>
                </a:solidFill>
              </a:rPr>
              <a:t>Specsmakers</a:t>
            </a:r>
            <a:r>
              <a:rPr lang="en-US" dirty="0">
                <a:solidFill>
                  <a:schemeClr val="bg1"/>
                </a:solidFill>
              </a:rPr>
              <a:t> – AAAR).</a:t>
            </a:r>
          </a:p>
          <a:p>
            <a:pPr marL="0" indent="0" algn="just">
              <a:buNone/>
            </a:pPr>
            <a:r>
              <a:rPr lang="en-US" dirty="0">
                <a:solidFill>
                  <a:schemeClr val="bg1"/>
                </a:solidFill>
              </a:rPr>
              <a:t>Where full ITC is not eligible </a:t>
            </a:r>
          </a:p>
          <a:p>
            <a:pPr algn="just">
              <a:buFontTx/>
              <a:buChar char="-"/>
            </a:pPr>
            <a:r>
              <a:rPr lang="en-US" dirty="0">
                <a:solidFill>
                  <a:schemeClr val="bg1"/>
                </a:solidFill>
              </a:rPr>
              <a:t>Open market value (Apportionment on a reasonable basis).</a:t>
            </a:r>
          </a:p>
          <a:p>
            <a:pPr algn="just">
              <a:buFontTx/>
              <a:buChar char="-"/>
            </a:pPr>
            <a:r>
              <a:rPr lang="en-US" dirty="0">
                <a:solidFill>
                  <a:schemeClr val="bg1"/>
                </a:solidFill>
              </a:rPr>
              <a:t>Issue invoice.  Recipient can take ITC.  No need for “payment” within 180 days.</a:t>
            </a:r>
          </a:p>
          <a:p>
            <a:pPr marL="0" indent="0" algn="just">
              <a:buNone/>
            </a:pPr>
            <a:endParaRPr lang="en-IN" dirty="0">
              <a:solidFill>
                <a:schemeClr val="bg1"/>
              </a:solidFill>
            </a:endParaRPr>
          </a:p>
        </p:txBody>
      </p:sp>
    </p:spTree>
    <p:extLst>
      <p:ext uri="{BB962C8B-B14F-4D97-AF65-F5344CB8AC3E}">
        <p14:creationId xmlns:p14="http://schemas.microsoft.com/office/powerpoint/2010/main" val="437327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 </a:t>
            </a:r>
          </a:p>
        </p:txBody>
      </p:sp>
      <p:pic>
        <p:nvPicPr>
          <p:cNvPr id="4" name="Content Placeholder 3">
            <a:extLst>
              <a:ext uri="{FF2B5EF4-FFF2-40B4-BE49-F238E27FC236}">
                <a16:creationId xmlns:a16="http://schemas.microsoft.com/office/drawing/2014/main" id="{3CF90FB1-2144-4038-861F-087781830BCE}"/>
              </a:ext>
            </a:extLst>
          </p:cNvPr>
          <p:cNvPicPr>
            <a:picLocks noGrp="1" noChangeAspect="1"/>
          </p:cNvPicPr>
          <p:nvPr>
            <p:ph idx="1"/>
          </p:nvPr>
        </p:nvPicPr>
        <p:blipFill>
          <a:blip r:embed="rId2"/>
          <a:stretch>
            <a:fillRect/>
          </a:stretch>
        </p:blipFill>
        <p:spPr>
          <a:xfrm>
            <a:off x="2681555" y="1569186"/>
            <a:ext cx="6904234" cy="4241554"/>
          </a:xfrm>
          <a:prstGeom prst="rect">
            <a:avLst/>
          </a:prstGeom>
        </p:spPr>
      </p:pic>
    </p:spTree>
    <p:extLst>
      <p:ext uri="{BB962C8B-B14F-4D97-AF65-F5344CB8AC3E}">
        <p14:creationId xmlns:p14="http://schemas.microsoft.com/office/powerpoint/2010/main" val="1633166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 </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a:bodyPr>
          <a:lstStyle/>
          <a:p>
            <a:pPr marL="0" indent="0" algn="just">
              <a:buNone/>
            </a:pPr>
            <a:r>
              <a:rPr lang="en-US" dirty="0">
                <a:solidFill>
                  <a:srgbClr val="0563C1"/>
                </a:solidFill>
              </a:rPr>
              <a:t>.</a:t>
            </a:r>
            <a:r>
              <a:rPr lang="en-US" dirty="0">
                <a:solidFill>
                  <a:srgbClr val="F8F8F8"/>
                </a:solidFill>
              </a:rPr>
              <a:t>3.1. </a:t>
            </a:r>
            <a:r>
              <a:rPr lang="en-US" b="1" dirty="0">
                <a:solidFill>
                  <a:srgbClr val="F8F8F8"/>
                </a:solidFill>
              </a:rPr>
              <a:t>Question</a:t>
            </a:r>
            <a:r>
              <a:rPr lang="en-US" dirty="0">
                <a:solidFill>
                  <a:srgbClr val="F8F8F8"/>
                </a:solidFill>
              </a:rPr>
              <a:t>– Is it mandatory to distribute input tax credit (hereinafter referred to as ‘ITC’) in respect of input services (IS-1), procured by HO but attributable to both HO and BOs, following the Input Service Distributor (ISD) procedure? </a:t>
            </a:r>
          </a:p>
          <a:p>
            <a:pPr marL="0" indent="0" algn="just">
              <a:buNone/>
            </a:pPr>
            <a:r>
              <a:rPr lang="en-US" b="1" dirty="0">
                <a:solidFill>
                  <a:srgbClr val="F8F8F8"/>
                </a:solidFill>
              </a:rPr>
              <a:t>Answer -</a:t>
            </a:r>
            <a:r>
              <a:rPr lang="en-US" dirty="0">
                <a:solidFill>
                  <a:srgbClr val="F8F8F8"/>
                </a:solidFill>
              </a:rPr>
              <a:t>Yes, it is mandatory to follow ISD procedure laid down in Section 20 of CGST Act read with rule 39 of the Central Goods and Services Tax Rules, 2017 (hereinafter referred to as ‘the CGST Rules’) for distribution of ITC in respect of input services procured by HO from a third party but attributable to both HO and BO or exclusively to one or more BOs. </a:t>
            </a:r>
            <a:endParaRPr lang="en-IN" dirty="0">
              <a:solidFill>
                <a:srgbClr val="F8F8F8"/>
              </a:solidFill>
            </a:endParaRPr>
          </a:p>
        </p:txBody>
      </p:sp>
    </p:spTree>
    <p:extLst>
      <p:ext uri="{BB962C8B-B14F-4D97-AF65-F5344CB8AC3E}">
        <p14:creationId xmlns:p14="http://schemas.microsoft.com/office/powerpoint/2010/main" val="4206503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a:bodyPr>
          <a:lstStyle/>
          <a:p>
            <a:pPr algn="just"/>
            <a:r>
              <a:rPr lang="en-US" dirty="0">
                <a:solidFill>
                  <a:srgbClr val="F8F8F8"/>
                </a:solidFill>
              </a:rPr>
              <a:t>3.2. </a:t>
            </a:r>
            <a:r>
              <a:rPr lang="en-US" b="1" dirty="0">
                <a:solidFill>
                  <a:srgbClr val="F8F8F8"/>
                </a:solidFill>
              </a:rPr>
              <a:t>Question–</a:t>
            </a:r>
            <a:r>
              <a:rPr lang="en-US" dirty="0">
                <a:solidFill>
                  <a:srgbClr val="F8F8F8"/>
                </a:solidFill>
              </a:rPr>
              <a:t>Will the input service (IS-1) procured by HO from a third party for use by the BOs, the ITC of which is distributed in accordance with the ISD procedure, be treated as a supply by HO to the BOs and will it be taxable in the hands of HO. </a:t>
            </a:r>
          </a:p>
          <a:p>
            <a:pPr algn="just"/>
            <a:r>
              <a:rPr lang="en-US" b="1" dirty="0">
                <a:solidFill>
                  <a:srgbClr val="F8F8F8"/>
                </a:solidFill>
              </a:rPr>
              <a:t>Answer </a:t>
            </a:r>
            <a:r>
              <a:rPr lang="en-US" dirty="0">
                <a:solidFill>
                  <a:srgbClr val="F8F8F8"/>
                </a:solidFill>
              </a:rPr>
              <a:t>– No, the services procured by HO from a third party for use at HO and BOs, or exclusively for use by BOs, the ITC of which is distributed in accordance with the ISD procedure laid down in Section 20 of the CGST Act read with rule 39 of the CGST Rules, would not be separately treated as supply by the HO to the BOs. </a:t>
            </a:r>
            <a:endParaRPr lang="en-IN" dirty="0">
              <a:solidFill>
                <a:srgbClr val="F8F8F8"/>
              </a:solidFill>
            </a:endParaRPr>
          </a:p>
        </p:txBody>
      </p:sp>
    </p:spTree>
    <p:extLst>
      <p:ext uri="{BB962C8B-B14F-4D97-AF65-F5344CB8AC3E}">
        <p14:creationId xmlns:p14="http://schemas.microsoft.com/office/powerpoint/2010/main" val="396380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 </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fontScale="92500" lnSpcReduction="10000"/>
          </a:bodyPr>
          <a:lstStyle/>
          <a:p>
            <a:pPr algn="just"/>
            <a:r>
              <a:rPr lang="en-US" dirty="0">
                <a:solidFill>
                  <a:srgbClr val="F8F8F8"/>
                </a:solidFill>
              </a:rPr>
              <a:t>3.3. </a:t>
            </a:r>
            <a:r>
              <a:rPr lang="en-US" b="1" dirty="0">
                <a:solidFill>
                  <a:srgbClr val="F8F8F8"/>
                </a:solidFill>
              </a:rPr>
              <a:t>Question</a:t>
            </a:r>
            <a:r>
              <a:rPr lang="en-US" dirty="0">
                <a:solidFill>
                  <a:srgbClr val="F8F8F8"/>
                </a:solidFill>
              </a:rPr>
              <a:t>– If HO considers that procurement, distribution and management of common input services for use by HO and BOs as per ISD provisions leads to an expense, how can it apportion these expenses to the BOs? </a:t>
            </a:r>
          </a:p>
          <a:p>
            <a:pPr algn="just"/>
            <a:r>
              <a:rPr lang="en-US" b="1" dirty="0">
                <a:solidFill>
                  <a:srgbClr val="F8F8F8"/>
                </a:solidFill>
              </a:rPr>
              <a:t>Answer</a:t>
            </a:r>
            <a:r>
              <a:rPr lang="en-US" dirty="0">
                <a:solidFill>
                  <a:srgbClr val="F8F8F8"/>
                </a:solidFill>
              </a:rPr>
              <a:t>–HO may incur certain expenses on procurement, distribution and management of common input services. The HO may or may not apportion and recover such expenses from BOs. Nevertheless, such procurement, distribution and management of services by the HO for the BOs is a separate service provided by the HO to the BOs. It should be invoiced by the HO to the BOs to the extent of expense incurred by the HO. It is a service distinct from those services the ITC in respect of which has been distributed through the ISD procedure. It is for the HO to value the service as per the principles laid down in para 3.6 below. </a:t>
            </a:r>
            <a:endParaRPr lang="en-IN" dirty="0">
              <a:solidFill>
                <a:srgbClr val="F8F8F8"/>
              </a:solidFill>
            </a:endParaRPr>
          </a:p>
        </p:txBody>
      </p:sp>
    </p:spTree>
    <p:extLst>
      <p:ext uri="{BB962C8B-B14F-4D97-AF65-F5344CB8AC3E}">
        <p14:creationId xmlns:p14="http://schemas.microsoft.com/office/powerpoint/2010/main" val="2902423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123" y="133112"/>
            <a:ext cx="9547855" cy="958710"/>
          </a:xfrm>
        </p:spPr>
        <p:txBody>
          <a:bodyPr>
            <a:normAutofit/>
          </a:bodyPr>
          <a:lstStyle/>
          <a:p>
            <a:pPr algn="ctr"/>
            <a:r>
              <a:rPr lang="en-US" sz="3600" b="1" dirty="0">
                <a:solidFill>
                  <a:schemeClr val="bg1"/>
                </a:solidFill>
              </a:rPr>
              <a:t>Multi-locational units.</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2245649" y="1494777"/>
            <a:ext cx="7648363" cy="3344348"/>
          </a:xfrm>
        </p:spPr>
        <p:txBody>
          <a:bodyPr>
            <a:normAutofit/>
          </a:bodyPr>
          <a:lstStyle/>
          <a:p>
            <a:pPr>
              <a:buFont typeface="Wingdings" panose="05000000000000000000" pitchFamily="2" charset="2"/>
              <a:buChar char="Ø"/>
            </a:pPr>
            <a:r>
              <a:rPr lang="en-IN" sz="2400" dirty="0">
                <a:solidFill>
                  <a:schemeClr val="bg1"/>
                </a:solidFill>
              </a:rPr>
              <a:t> Factory in one or more States.</a:t>
            </a:r>
          </a:p>
          <a:p>
            <a:pPr>
              <a:buFont typeface="Wingdings" panose="05000000000000000000" pitchFamily="2" charset="2"/>
              <a:buChar char="Ø"/>
            </a:pPr>
            <a:r>
              <a:rPr lang="en-IN" sz="2400" dirty="0">
                <a:solidFill>
                  <a:schemeClr val="bg1"/>
                </a:solidFill>
              </a:rPr>
              <a:t> Depots and Warehouses in many States. </a:t>
            </a:r>
          </a:p>
          <a:p>
            <a:pPr marL="0" indent="0">
              <a:buNone/>
            </a:pPr>
            <a:r>
              <a:rPr lang="en-IN" sz="2400" dirty="0">
                <a:solidFill>
                  <a:schemeClr val="bg1"/>
                </a:solidFill>
              </a:rPr>
              <a:t>	- Either commercial necessity.</a:t>
            </a:r>
          </a:p>
          <a:p>
            <a:pPr marL="0" indent="0">
              <a:buNone/>
            </a:pPr>
            <a:r>
              <a:rPr lang="en-IN" sz="2400" dirty="0">
                <a:solidFill>
                  <a:schemeClr val="bg1"/>
                </a:solidFill>
              </a:rPr>
              <a:t>	- Or to avoid CST liabilities. </a:t>
            </a:r>
          </a:p>
        </p:txBody>
      </p:sp>
    </p:spTree>
    <p:extLst>
      <p:ext uri="{BB962C8B-B14F-4D97-AF65-F5344CB8AC3E}">
        <p14:creationId xmlns:p14="http://schemas.microsoft.com/office/powerpoint/2010/main" val="2589273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 </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fontScale="70000" lnSpcReduction="20000"/>
          </a:bodyPr>
          <a:lstStyle/>
          <a:p>
            <a:pPr algn="just"/>
            <a:r>
              <a:rPr lang="en-US" dirty="0">
                <a:solidFill>
                  <a:srgbClr val="F8F8F8"/>
                </a:solidFill>
              </a:rPr>
              <a:t>3.4. </a:t>
            </a:r>
            <a:r>
              <a:rPr lang="en-US" b="1" dirty="0">
                <a:solidFill>
                  <a:srgbClr val="F8F8F8"/>
                </a:solidFill>
              </a:rPr>
              <a:t>Question</a:t>
            </a:r>
            <a:r>
              <a:rPr lang="en-US" dirty="0">
                <a:solidFill>
                  <a:srgbClr val="F8F8F8"/>
                </a:solidFill>
              </a:rPr>
              <a:t>– If the HO generates some services internally such as common administration by maintaining common administration team for BOs and HO (C1 in the matrix above), or common IT maintenance through a maintenance team at HO (C2 in the matrix above), where the team members are the employee of the HO, are these employees providing any service to the BOs? </a:t>
            </a:r>
          </a:p>
          <a:p>
            <a:pPr algn="just"/>
            <a:r>
              <a:rPr lang="en-IN" b="1" dirty="0">
                <a:solidFill>
                  <a:srgbClr val="F8F8F8"/>
                </a:solidFill>
              </a:rPr>
              <a:t>Answer – </a:t>
            </a:r>
            <a:endParaRPr lang="en-IN" dirty="0">
              <a:solidFill>
                <a:srgbClr val="F8F8F8"/>
              </a:solidFill>
            </a:endParaRPr>
          </a:p>
          <a:p>
            <a:pPr algn="just"/>
            <a:r>
              <a:rPr lang="en-US" dirty="0">
                <a:solidFill>
                  <a:srgbClr val="F8F8F8"/>
                </a:solidFill>
              </a:rPr>
              <a:t>3.4.1. The offices or establishments of an </a:t>
            </a:r>
            <a:r>
              <a:rPr lang="en-US" dirty="0" err="1">
                <a:solidFill>
                  <a:srgbClr val="F8F8F8"/>
                </a:solidFill>
              </a:rPr>
              <a:t>organisation</a:t>
            </a:r>
            <a:r>
              <a:rPr lang="en-US" dirty="0">
                <a:solidFill>
                  <a:srgbClr val="F8F8F8"/>
                </a:solidFill>
              </a:rPr>
              <a:t> in different States are establishments of distinct persons under sub-section (4) of section 25 of the CGST Act and Explanation 1 of section 8 of the Integrated Goods and Services Tax Act, 2017 (hereinafter referred to as ‘the IGST Act’). GST law envisages these distinct registered persons to be independent entities, though part of one legal entity, and they can be providing services to each other. </a:t>
            </a:r>
          </a:p>
          <a:p>
            <a:pPr algn="just"/>
            <a:r>
              <a:rPr lang="en-US" dirty="0">
                <a:solidFill>
                  <a:srgbClr val="F8F8F8"/>
                </a:solidFill>
              </a:rPr>
              <a:t>3.4.2. Whether employees posted in HO, who look after administration of HO and BOs or maintenance of machines installed in the HO and BOs or perform similar other functions for the organization as a whole or for a particular BO which is a distinct person, are providing service to BOs is not the correct perspective to be determined here. The correct perspective for examining the issue at hand would be to determine whether the HO and BOs are providing services to each other and not whether the employee of HO is providing services to the BOs. In this case, it is the HO which is providing services to BOs. </a:t>
            </a:r>
            <a:endParaRPr lang="en-IN" dirty="0">
              <a:solidFill>
                <a:srgbClr val="F8F8F8"/>
              </a:solidFill>
            </a:endParaRPr>
          </a:p>
        </p:txBody>
      </p:sp>
    </p:spTree>
    <p:extLst>
      <p:ext uri="{BB962C8B-B14F-4D97-AF65-F5344CB8AC3E}">
        <p14:creationId xmlns:p14="http://schemas.microsoft.com/office/powerpoint/2010/main" val="3722655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 </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fontScale="85000" lnSpcReduction="10000"/>
          </a:bodyPr>
          <a:lstStyle/>
          <a:p>
            <a:pPr algn="just"/>
            <a:r>
              <a:rPr lang="en-US" dirty="0">
                <a:solidFill>
                  <a:srgbClr val="F8F8F8"/>
                </a:solidFill>
              </a:rPr>
              <a:t>3.5. </a:t>
            </a:r>
            <a:r>
              <a:rPr lang="en-US" b="1" dirty="0">
                <a:solidFill>
                  <a:srgbClr val="F8F8F8"/>
                </a:solidFill>
              </a:rPr>
              <a:t>Question</a:t>
            </a:r>
            <a:r>
              <a:rPr lang="en-US" dirty="0">
                <a:solidFill>
                  <a:srgbClr val="F8F8F8"/>
                </a:solidFill>
              </a:rPr>
              <a:t>– What is the legal basis for concluding that HO is providing services to the BOs in the above example? </a:t>
            </a:r>
          </a:p>
          <a:p>
            <a:pPr algn="just"/>
            <a:r>
              <a:rPr lang="en-US" b="1" dirty="0">
                <a:solidFill>
                  <a:srgbClr val="F8F8F8"/>
                </a:solidFill>
              </a:rPr>
              <a:t>Answer </a:t>
            </a:r>
            <a:r>
              <a:rPr lang="en-US" dirty="0">
                <a:solidFill>
                  <a:srgbClr val="F8F8F8"/>
                </a:solidFill>
              </a:rPr>
              <a:t>–HO and BOs are distinct persons in terms of sub-section (4) of section 25 of the CGST Act. They are also related persons as defined in Explanation (a) to section 15 of the CGST Act. It may be noted that the supply of goods or services or both between related persons or between distinct persons, when made in the course or furtherance of business is a supply even if it is made without consideration in terms of para 2 of Schedule I to the CGST Act. Thus, services produced or generated in HO by its employees and used by or supplied to BOs, with or without consideration, are supplies liable to GST. The HO should invoice such supplies to the BOs, whether HO charges any consideration for such supplies from BOs or not is immaterial. The same principle would apply for supply of services by a BO to another BO (B1in the above matrix) or by a BO to the HO.</a:t>
            </a:r>
            <a:endParaRPr lang="en-IN" dirty="0">
              <a:solidFill>
                <a:srgbClr val="F8F8F8"/>
              </a:solidFill>
            </a:endParaRPr>
          </a:p>
        </p:txBody>
      </p:sp>
    </p:spTree>
    <p:extLst>
      <p:ext uri="{BB962C8B-B14F-4D97-AF65-F5344CB8AC3E}">
        <p14:creationId xmlns:p14="http://schemas.microsoft.com/office/powerpoint/2010/main" val="1348997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 </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fontScale="62500" lnSpcReduction="20000"/>
          </a:bodyPr>
          <a:lstStyle/>
          <a:p>
            <a:pPr algn="just"/>
            <a:r>
              <a:rPr lang="en-US" dirty="0">
                <a:solidFill>
                  <a:srgbClr val="F8F8F8"/>
                </a:solidFill>
              </a:rPr>
              <a:t>3.6. </a:t>
            </a:r>
            <a:r>
              <a:rPr lang="en-US" b="1" dirty="0">
                <a:solidFill>
                  <a:srgbClr val="F8F8F8"/>
                </a:solidFill>
              </a:rPr>
              <a:t>Question</a:t>
            </a:r>
            <a:r>
              <a:rPr lang="en-US" dirty="0">
                <a:solidFill>
                  <a:srgbClr val="F8F8F8"/>
                </a:solidFill>
              </a:rPr>
              <a:t>– How would these services provided by one entity to another of a body corporate, registered as distinct entities (C1 and C2 in the above matrix) be valued? </a:t>
            </a:r>
          </a:p>
          <a:p>
            <a:pPr algn="just"/>
            <a:r>
              <a:rPr lang="en-IN" b="1" dirty="0">
                <a:solidFill>
                  <a:srgbClr val="F8F8F8"/>
                </a:solidFill>
              </a:rPr>
              <a:t>Answer- </a:t>
            </a:r>
            <a:endParaRPr lang="en-IN" dirty="0">
              <a:solidFill>
                <a:srgbClr val="F8F8F8"/>
              </a:solidFill>
            </a:endParaRPr>
          </a:p>
          <a:p>
            <a:pPr algn="just"/>
            <a:r>
              <a:rPr lang="en-US" dirty="0">
                <a:solidFill>
                  <a:srgbClr val="F8F8F8"/>
                </a:solidFill>
              </a:rPr>
              <a:t>3.6.1. As regards valuation of such supplies, since HO and BOs located in different States are related persons, value of such supplies cannot be determined under sub- section (1) of section 15 of CGST Act. The same has to be determined under sub- section (4) of Section 15 of CGST Act read with the rules made thereunder. According to rule 28 of the CGST Rules, the value of supply of goods or services between distinct persons or related persons shall, </a:t>
            </a:r>
          </a:p>
          <a:p>
            <a:pPr algn="just"/>
            <a:r>
              <a:rPr lang="en-US" dirty="0">
                <a:solidFill>
                  <a:srgbClr val="F8F8F8"/>
                </a:solidFill>
              </a:rPr>
              <a:t>a) be the open market value of such supply; </a:t>
            </a:r>
          </a:p>
          <a:p>
            <a:pPr algn="just"/>
            <a:r>
              <a:rPr lang="en-US" dirty="0">
                <a:solidFill>
                  <a:srgbClr val="F8F8F8"/>
                </a:solidFill>
              </a:rPr>
              <a:t>b) if the open market value is not available, be the value of supply of goods or service of like kind and quality; </a:t>
            </a:r>
          </a:p>
          <a:p>
            <a:pPr algn="just"/>
            <a:r>
              <a:rPr lang="en-US" dirty="0">
                <a:solidFill>
                  <a:srgbClr val="F8F8F8"/>
                </a:solidFill>
              </a:rPr>
              <a:t>c) if the value is not determinable under clause (a) or (b), be the value as determined by the application of rule 30 or rule 31 of the CGST Rules, in that order. </a:t>
            </a:r>
          </a:p>
          <a:p>
            <a:pPr algn="just"/>
            <a:endParaRPr lang="en-IN" dirty="0">
              <a:solidFill>
                <a:srgbClr val="F8F8F8"/>
              </a:solidFill>
            </a:endParaRPr>
          </a:p>
          <a:p>
            <a:pPr algn="just"/>
            <a:r>
              <a:rPr lang="en-US" dirty="0">
                <a:solidFill>
                  <a:srgbClr val="F8F8F8"/>
                </a:solidFill>
              </a:rPr>
              <a:t>3.6.2. The rule further provides that where the recipient is eligible for full ITC, the value declared in the invoice shall be deemed to be the open market value of the goods or services. </a:t>
            </a:r>
            <a:endParaRPr lang="en-IN" dirty="0">
              <a:solidFill>
                <a:srgbClr val="F8F8F8"/>
              </a:solidFill>
            </a:endParaRPr>
          </a:p>
        </p:txBody>
      </p:sp>
    </p:spTree>
    <p:extLst>
      <p:ext uri="{BB962C8B-B14F-4D97-AF65-F5344CB8AC3E}">
        <p14:creationId xmlns:p14="http://schemas.microsoft.com/office/powerpoint/2010/main" val="706168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fontScale="92500" lnSpcReduction="10000"/>
          </a:bodyPr>
          <a:lstStyle/>
          <a:p>
            <a:pPr algn="just"/>
            <a:r>
              <a:rPr lang="en-US" dirty="0">
                <a:solidFill>
                  <a:srgbClr val="F8F8F8"/>
                </a:solidFill>
              </a:rPr>
              <a:t>3.6.3. Illustration -HO has sent an annual expense budget of Rs 10 lakh for the administrative division looking after the personnel administration of the employees in HO as well as two BOs located in two different States. The value of services supplied by the HO to BO-I may be determined under rule 31 of the CGST Rules using any reasonable means consistent with the principles of valuation contained in the CGST ACT. For example, value “V” of service provided by HO to BO-1 for managing administration of staff can be determined as follows: </a:t>
            </a:r>
          </a:p>
          <a:p>
            <a:pPr algn="just"/>
            <a:r>
              <a:rPr lang="es-ES" dirty="0" err="1">
                <a:solidFill>
                  <a:srgbClr val="F8F8F8"/>
                </a:solidFill>
              </a:rPr>
              <a:t>Value</a:t>
            </a:r>
            <a:r>
              <a:rPr lang="es-ES" dirty="0">
                <a:solidFill>
                  <a:srgbClr val="F8F8F8"/>
                </a:solidFill>
              </a:rPr>
              <a:t> “V” = (Y/N) </a:t>
            </a:r>
            <a:r>
              <a:rPr lang="es-ES" i="1" dirty="0">
                <a:solidFill>
                  <a:srgbClr val="F8F8F8"/>
                </a:solidFill>
              </a:rPr>
              <a:t>x </a:t>
            </a:r>
            <a:r>
              <a:rPr lang="es-ES" dirty="0">
                <a:solidFill>
                  <a:srgbClr val="F8F8F8"/>
                </a:solidFill>
              </a:rPr>
              <a:t>Rs.10,00,000/- </a:t>
            </a:r>
          </a:p>
          <a:p>
            <a:pPr algn="just"/>
            <a:r>
              <a:rPr lang="en-US" dirty="0">
                <a:solidFill>
                  <a:srgbClr val="F8F8F8"/>
                </a:solidFill>
              </a:rPr>
              <a:t>Where, Y is the number of employees in BO-1; </a:t>
            </a:r>
          </a:p>
          <a:p>
            <a:pPr algn="just"/>
            <a:r>
              <a:rPr lang="en-US" dirty="0">
                <a:solidFill>
                  <a:srgbClr val="F8F8F8"/>
                </a:solidFill>
              </a:rPr>
              <a:t>And N is the total number of employees posted in the HO and two BOs. </a:t>
            </a:r>
            <a:endParaRPr lang="en-IN" dirty="0">
              <a:solidFill>
                <a:srgbClr val="F8F8F8"/>
              </a:solidFill>
            </a:endParaRPr>
          </a:p>
        </p:txBody>
      </p:sp>
    </p:spTree>
    <p:extLst>
      <p:ext uri="{BB962C8B-B14F-4D97-AF65-F5344CB8AC3E}">
        <p14:creationId xmlns:p14="http://schemas.microsoft.com/office/powerpoint/2010/main" val="1377776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 </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a:bodyPr>
          <a:lstStyle/>
          <a:p>
            <a:pPr algn="just"/>
            <a:r>
              <a:rPr lang="en-US" dirty="0">
                <a:solidFill>
                  <a:srgbClr val="F8F8F8"/>
                </a:solidFill>
              </a:rPr>
              <a:t>3.7. </a:t>
            </a:r>
            <a:r>
              <a:rPr lang="en-US" b="1" dirty="0">
                <a:solidFill>
                  <a:srgbClr val="F8F8F8"/>
                </a:solidFill>
              </a:rPr>
              <a:t>Question</a:t>
            </a:r>
            <a:r>
              <a:rPr lang="en-US" dirty="0">
                <a:solidFill>
                  <a:srgbClr val="F8F8F8"/>
                </a:solidFill>
              </a:rPr>
              <a:t>– If there is an input service, clearly attributable to a BO, can it be contracted by the HO and paid for by the HO. How would this credit be transferred to the BO? </a:t>
            </a:r>
          </a:p>
          <a:p>
            <a:pPr algn="just"/>
            <a:r>
              <a:rPr lang="en-US" b="1" dirty="0">
                <a:solidFill>
                  <a:srgbClr val="F8F8F8"/>
                </a:solidFill>
              </a:rPr>
              <a:t>Answer </a:t>
            </a:r>
            <a:r>
              <a:rPr lang="en-US" dirty="0">
                <a:solidFill>
                  <a:srgbClr val="F8F8F8"/>
                </a:solidFill>
              </a:rPr>
              <a:t>– HO can distribute ITC in respect of input services procured on behalf of BO following the ISD procedure laid down in section 20 of CGST Act read with rule 39 of the CGST Rules. There is no restriction on HO acting as common procurement </a:t>
            </a:r>
            <a:r>
              <a:rPr lang="en-US" dirty="0" err="1">
                <a:solidFill>
                  <a:srgbClr val="F8F8F8"/>
                </a:solidFill>
              </a:rPr>
              <a:t>centre</a:t>
            </a:r>
            <a:r>
              <a:rPr lang="en-US" dirty="0">
                <a:solidFill>
                  <a:srgbClr val="F8F8F8"/>
                </a:solidFill>
              </a:rPr>
              <a:t> for all the services required by a business. If a service is specifically attributable to a BO, it shall be distributed to that BO only in terms of clause (c) of sub-section (2) of section 20 of the CGST Act. </a:t>
            </a:r>
            <a:endParaRPr lang="en-IN" dirty="0">
              <a:solidFill>
                <a:srgbClr val="F8F8F8"/>
              </a:solidFill>
            </a:endParaRPr>
          </a:p>
        </p:txBody>
      </p:sp>
    </p:spTree>
    <p:extLst>
      <p:ext uri="{BB962C8B-B14F-4D97-AF65-F5344CB8AC3E}">
        <p14:creationId xmlns:p14="http://schemas.microsoft.com/office/powerpoint/2010/main" val="576807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lnSpcReduction="10000"/>
          </a:bodyPr>
          <a:lstStyle/>
          <a:p>
            <a:pPr algn="just"/>
            <a:r>
              <a:rPr lang="en-US" dirty="0">
                <a:solidFill>
                  <a:srgbClr val="F8F8F8"/>
                </a:solidFill>
              </a:rPr>
              <a:t>3.8. </a:t>
            </a:r>
            <a:r>
              <a:rPr lang="en-US" b="1" dirty="0">
                <a:solidFill>
                  <a:srgbClr val="F8F8F8"/>
                </a:solidFill>
              </a:rPr>
              <a:t>Question</a:t>
            </a:r>
            <a:r>
              <a:rPr lang="en-US" dirty="0">
                <a:solidFill>
                  <a:srgbClr val="F8F8F8"/>
                </a:solidFill>
              </a:rPr>
              <a:t>– There are some services internally generated which are clearly identifiable as those pertaining to another distinct person, how would these be taxed? For example, if two persons in BO1 do work related to IT development for a project contracted by BO-2 (service B1 in the above matrix), how would it be taxed? </a:t>
            </a:r>
          </a:p>
          <a:p>
            <a:pPr algn="just"/>
            <a:r>
              <a:rPr lang="en-IN" b="1" dirty="0">
                <a:solidFill>
                  <a:srgbClr val="F8F8F8"/>
                </a:solidFill>
              </a:rPr>
              <a:t>Answer- </a:t>
            </a:r>
            <a:endParaRPr lang="en-IN" dirty="0">
              <a:solidFill>
                <a:srgbClr val="F8F8F8"/>
              </a:solidFill>
            </a:endParaRPr>
          </a:p>
          <a:p>
            <a:pPr algn="just"/>
            <a:r>
              <a:rPr lang="en-US" dirty="0">
                <a:solidFill>
                  <a:srgbClr val="F8F8F8"/>
                </a:solidFill>
              </a:rPr>
              <a:t>3.8.1. In this case, BO-1 is providing service to BO-2 by way of assistance in the IT development work undertaken by BO-2. BO-1 should invoice this service to BO-2 and pay GST on it. Value of the service may be determined by using any reasonable means as illustrated below: </a:t>
            </a:r>
            <a:endParaRPr lang="en-IN" dirty="0">
              <a:solidFill>
                <a:srgbClr val="F8F8F8"/>
              </a:solidFill>
            </a:endParaRPr>
          </a:p>
        </p:txBody>
      </p:sp>
    </p:spTree>
    <p:extLst>
      <p:ext uri="{BB962C8B-B14F-4D97-AF65-F5344CB8AC3E}">
        <p14:creationId xmlns:p14="http://schemas.microsoft.com/office/powerpoint/2010/main" val="2146806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 </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fontScale="77500" lnSpcReduction="20000"/>
          </a:bodyPr>
          <a:lstStyle/>
          <a:p>
            <a:pPr algn="just"/>
            <a:r>
              <a:rPr lang="en-US" dirty="0">
                <a:solidFill>
                  <a:srgbClr val="F8F8F8"/>
                </a:solidFill>
              </a:rPr>
              <a:t>3.8.2</a:t>
            </a:r>
            <a:r>
              <a:rPr lang="en-US" b="1" dirty="0">
                <a:solidFill>
                  <a:srgbClr val="F8F8F8"/>
                </a:solidFill>
              </a:rPr>
              <a:t>. </a:t>
            </a:r>
            <a:r>
              <a:rPr lang="en-US" dirty="0">
                <a:solidFill>
                  <a:srgbClr val="F8F8F8"/>
                </a:solidFill>
              </a:rPr>
              <a:t>Illustration </a:t>
            </a:r>
            <a:r>
              <a:rPr lang="en-US" b="1" dirty="0">
                <a:solidFill>
                  <a:srgbClr val="F8F8F8"/>
                </a:solidFill>
              </a:rPr>
              <a:t>- </a:t>
            </a:r>
            <a:r>
              <a:rPr lang="en-US" dirty="0">
                <a:solidFill>
                  <a:srgbClr val="F8F8F8"/>
                </a:solidFill>
              </a:rPr>
              <a:t>Assuming that each of the two engineers of BO-1, who assisted in the software development project undertaken by BO-2 as shown in the above matrix, draws salary and emoluments on cost to the company (CTC) basis of Rs. 1.00 lakh per month and puts in, on an average, 200 hours of work per month, and devoted 50 hours each for the project undertaken by BO-2, the value of service (B1) supplied by BO-1 to BO-2, by way of assistance in a project belonging to BO-2, may be determined using reasonable means under rule 31 of the CGST Rules as under: </a:t>
            </a:r>
          </a:p>
          <a:p>
            <a:pPr algn="just"/>
            <a:r>
              <a:rPr lang="en-US" dirty="0">
                <a:solidFill>
                  <a:srgbClr val="F8F8F8"/>
                </a:solidFill>
              </a:rPr>
              <a:t>Value of service B1= Employee cost + Establishment cost of supplying 100 man-hours. </a:t>
            </a:r>
          </a:p>
          <a:p>
            <a:pPr algn="just"/>
            <a:r>
              <a:rPr lang="en-US" dirty="0">
                <a:solidFill>
                  <a:srgbClr val="F8F8F8"/>
                </a:solidFill>
              </a:rPr>
              <a:t>Employee cost of 100 man-hours supplied by BO-1 to BO-2 may be calculated in this example as under: </a:t>
            </a:r>
          </a:p>
          <a:p>
            <a:pPr algn="just"/>
            <a:r>
              <a:rPr lang="en-IN" dirty="0">
                <a:solidFill>
                  <a:srgbClr val="F8F8F8"/>
                </a:solidFill>
              </a:rPr>
              <a:t>= (100000/200)*50*2 </a:t>
            </a:r>
          </a:p>
          <a:p>
            <a:pPr algn="just"/>
            <a:r>
              <a:rPr lang="en-US" dirty="0">
                <a:solidFill>
                  <a:srgbClr val="F8F8F8"/>
                </a:solidFill>
              </a:rPr>
              <a:t>To this may be added the establishment cost of supplying 100 man-hours following any reasonable method consistent with the generally accepted accounting principles as illustrated in para 3.6.3 above. </a:t>
            </a:r>
            <a:endParaRPr lang="en-IN" dirty="0">
              <a:solidFill>
                <a:srgbClr val="F8F8F8"/>
              </a:solidFill>
            </a:endParaRPr>
          </a:p>
        </p:txBody>
      </p:sp>
    </p:spTree>
    <p:extLst>
      <p:ext uri="{BB962C8B-B14F-4D97-AF65-F5344CB8AC3E}">
        <p14:creationId xmlns:p14="http://schemas.microsoft.com/office/powerpoint/2010/main" val="710947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Council discussions  &amp; Draft Circular</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fontScale="77500" lnSpcReduction="20000"/>
          </a:bodyPr>
          <a:lstStyle/>
          <a:p>
            <a:pPr algn="just"/>
            <a:r>
              <a:rPr lang="en-US" dirty="0">
                <a:solidFill>
                  <a:srgbClr val="F8F8F8"/>
                </a:solidFill>
              </a:rPr>
              <a:t>4. Accordingly, it is reiterated that where a taxpayer, registrant in different States, is a distinct person, then – </a:t>
            </a:r>
          </a:p>
          <a:p>
            <a:pPr algn="just"/>
            <a:r>
              <a:rPr lang="en-US" dirty="0">
                <a:solidFill>
                  <a:srgbClr val="F8F8F8"/>
                </a:solidFill>
              </a:rPr>
              <a:t>(</a:t>
            </a:r>
            <a:r>
              <a:rPr lang="en-US" dirty="0" err="1">
                <a:solidFill>
                  <a:srgbClr val="F8F8F8"/>
                </a:solidFill>
              </a:rPr>
              <a:t>i</a:t>
            </a:r>
            <a:r>
              <a:rPr lang="en-US" dirty="0">
                <a:solidFill>
                  <a:srgbClr val="F8F8F8"/>
                </a:solidFill>
              </a:rPr>
              <a:t>) An employee of a HO (registered as a separate entity) does not provide any services to a BO, rather it is the HO which provides service to the BO. </a:t>
            </a:r>
          </a:p>
          <a:p>
            <a:pPr algn="just"/>
            <a:r>
              <a:rPr lang="en-US" dirty="0">
                <a:solidFill>
                  <a:srgbClr val="F8F8F8"/>
                </a:solidFill>
              </a:rPr>
              <a:t>(ii) There is a need to apportion expenses incurred by one office for provision of output services to another office by any reasonable means consistent with the principles of valuation in the GST law and the generally accepted accounting principles. </a:t>
            </a:r>
          </a:p>
          <a:p>
            <a:pPr algn="just"/>
            <a:r>
              <a:rPr lang="en-US" dirty="0">
                <a:solidFill>
                  <a:srgbClr val="F8F8F8"/>
                </a:solidFill>
              </a:rPr>
              <a:t>(iii) Such apportionment/valuation of supply shall be done on the basis of information maintained by a company in its normal course of working. There is no need to maintain additional records of activities undertaken by individual employees. </a:t>
            </a:r>
          </a:p>
          <a:p>
            <a:pPr algn="just"/>
            <a:r>
              <a:rPr lang="en-US" dirty="0">
                <a:solidFill>
                  <a:srgbClr val="F8F8F8"/>
                </a:solidFill>
              </a:rPr>
              <a:t>(iv) The only exception to this principle would be distribution of ITC in respect of input services procured by one office and distributed to the others for which ISD provisions apply as the taxpayer is expected to mandatorily obtain ISD registration if he has to distribute ITC on input services. </a:t>
            </a:r>
            <a:endParaRPr lang="en-IN" dirty="0">
              <a:solidFill>
                <a:srgbClr val="F8F8F8"/>
              </a:solidFill>
            </a:endParaRPr>
          </a:p>
        </p:txBody>
      </p:sp>
    </p:spTree>
    <p:extLst>
      <p:ext uri="{BB962C8B-B14F-4D97-AF65-F5344CB8AC3E}">
        <p14:creationId xmlns:p14="http://schemas.microsoft.com/office/powerpoint/2010/main" val="2804168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Way forward </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a:bodyPr>
          <a:lstStyle/>
          <a:p>
            <a:pPr algn="just">
              <a:buFont typeface="Wingdings" panose="05000000000000000000" pitchFamily="2" charset="2"/>
              <a:buChar char="Ø"/>
            </a:pPr>
            <a:r>
              <a:rPr lang="en-IN" dirty="0">
                <a:solidFill>
                  <a:schemeClr val="bg1"/>
                </a:solidFill>
              </a:rPr>
              <a:t> Common services procured by HO (with GST), be distributed to all units through ISD.</a:t>
            </a:r>
          </a:p>
          <a:p>
            <a:pPr algn="just">
              <a:buFont typeface="Wingdings" panose="05000000000000000000" pitchFamily="2" charset="2"/>
              <a:buChar char="Ø"/>
            </a:pPr>
            <a:r>
              <a:rPr lang="en-IN" dirty="0">
                <a:solidFill>
                  <a:schemeClr val="bg1"/>
                </a:solidFill>
              </a:rPr>
              <a:t> Common services procured by HO (without GST) by  be cross charged to all units with GST.  </a:t>
            </a:r>
          </a:p>
          <a:p>
            <a:pPr algn="just">
              <a:buFont typeface="Wingdings" panose="05000000000000000000" pitchFamily="2" charset="2"/>
              <a:buChar char="Ø"/>
            </a:pPr>
            <a:r>
              <a:rPr lang="en-IN" dirty="0">
                <a:solidFill>
                  <a:schemeClr val="bg1"/>
                </a:solidFill>
              </a:rPr>
              <a:t> Other common expenses incurred in HO (employee cost, common goods consumed, etc.) to be cross charged with GST. </a:t>
            </a:r>
          </a:p>
          <a:p>
            <a:pPr algn="just">
              <a:buFont typeface="Wingdings" panose="05000000000000000000" pitchFamily="2" charset="2"/>
              <a:buChar char="Ø"/>
            </a:pPr>
            <a:r>
              <a:rPr lang="en-IN" dirty="0">
                <a:solidFill>
                  <a:schemeClr val="bg1"/>
                </a:solidFill>
              </a:rPr>
              <a:t> If recipient eligible for full credit, even a nominal value can be adopted for all such common expenses.  </a:t>
            </a:r>
          </a:p>
          <a:p>
            <a:pPr algn="just">
              <a:buFont typeface="Wingdings" panose="05000000000000000000" pitchFamily="2" charset="2"/>
              <a:buChar char="Ø"/>
            </a:pPr>
            <a:r>
              <a:rPr lang="en-IN" dirty="0">
                <a:solidFill>
                  <a:schemeClr val="bg1"/>
                </a:solidFill>
              </a:rPr>
              <a:t> If recipient not eligible for full credit, valuation based on Rule 28. </a:t>
            </a:r>
          </a:p>
        </p:txBody>
      </p:sp>
    </p:spTree>
    <p:extLst>
      <p:ext uri="{BB962C8B-B14F-4D97-AF65-F5344CB8AC3E}">
        <p14:creationId xmlns:p14="http://schemas.microsoft.com/office/powerpoint/2010/main" val="4239520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Cutting the food to fit the shoe? </a:t>
            </a:r>
          </a:p>
        </p:txBody>
      </p:sp>
      <p:pic>
        <p:nvPicPr>
          <p:cNvPr id="1026" name="Picture 2" descr="Janssen Sports Leadership Center">
            <a:extLst>
              <a:ext uri="{FF2B5EF4-FFF2-40B4-BE49-F238E27FC236}">
                <a16:creationId xmlns:a16="http://schemas.microsoft.com/office/drawing/2014/main" id="{47B5B299-6CD7-4BA0-BFD3-6A0489CCCF5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15548" y="1664417"/>
            <a:ext cx="3595188" cy="241596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EAF5F91-80F6-4753-A0CC-75B063E0D25E}"/>
              </a:ext>
            </a:extLst>
          </p:cNvPr>
          <p:cNvSpPr txBox="1"/>
          <p:nvPr/>
        </p:nvSpPr>
        <p:spPr>
          <a:xfrm>
            <a:off x="1037694" y="4345973"/>
            <a:ext cx="10203947" cy="1200329"/>
          </a:xfrm>
          <a:prstGeom prst="rect">
            <a:avLst/>
          </a:prstGeom>
          <a:noFill/>
        </p:spPr>
        <p:txBody>
          <a:bodyPr wrap="none" rtlCol="0">
            <a:spAutoFit/>
          </a:bodyPr>
          <a:lstStyle/>
          <a:p>
            <a:r>
              <a:rPr lang="en-IN" sz="2400" dirty="0">
                <a:solidFill>
                  <a:srgbClr val="F8F8F8"/>
                </a:solidFill>
              </a:rPr>
              <a:t>Why not remove “services” from </a:t>
            </a:r>
            <a:r>
              <a:rPr lang="en-IN" sz="2400" dirty="0" err="1">
                <a:solidFill>
                  <a:srgbClr val="F8F8F8"/>
                </a:solidFill>
              </a:rPr>
              <a:t>S.No</a:t>
            </a:r>
            <a:r>
              <a:rPr lang="en-IN" sz="2400" dirty="0">
                <a:solidFill>
                  <a:srgbClr val="F8F8F8"/>
                </a:solidFill>
              </a:rPr>
              <a:t>. 2 of Schedule I ? </a:t>
            </a:r>
          </a:p>
          <a:p>
            <a:endParaRPr lang="en-IN" sz="2400" dirty="0">
              <a:solidFill>
                <a:srgbClr val="F8F8F8"/>
              </a:solidFill>
            </a:endParaRPr>
          </a:p>
          <a:p>
            <a:r>
              <a:rPr lang="en-IN" sz="2400" dirty="0">
                <a:solidFill>
                  <a:srgbClr val="F8F8F8"/>
                </a:solidFill>
              </a:rPr>
              <a:t>Why not an exemption be given for supply of services between distinct persons?</a:t>
            </a:r>
          </a:p>
        </p:txBody>
      </p:sp>
    </p:spTree>
    <p:extLst>
      <p:ext uri="{BB962C8B-B14F-4D97-AF65-F5344CB8AC3E}">
        <p14:creationId xmlns:p14="http://schemas.microsoft.com/office/powerpoint/2010/main" val="4232241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091" y="156119"/>
            <a:ext cx="10514231" cy="1006476"/>
          </a:xfrm>
        </p:spPr>
        <p:txBody>
          <a:bodyPr>
            <a:normAutofit/>
          </a:bodyPr>
          <a:lstStyle/>
          <a:p>
            <a:pPr algn="ctr"/>
            <a:r>
              <a:rPr lang="en-US" sz="3600" b="1" dirty="0">
                <a:solidFill>
                  <a:schemeClr val="bg1"/>
                </a:solidFill>
              </a:rPr>
              <a:t>Registration requirements.</a:t>
            </a:r>
          </a:p>
        </p:txBody>
      </p:sp>
      <p:graphicFrame>
        <p:nvGraphicFramePr>
          <p:cNvPr id="4" name="Diagram 3"/>
          <p:cNvGraphicFramePr/>
          <p:nvPr>
            <p:extLst>
              <p:ext uri="{D42A27DB-BD31-4B8C-83A1-F6EECF244321}">
                <p14:modId xmlns:p14="http://schemas.microsoft.com/office/powerpoint/2010/main" val="3632143872"/>
              </p:ext>
            </p:extLst>
          </p:nvPr>
        </p:nvGraphicFramePr>
        <p:xfrm>
          <a:off x="1282898" y="1280163"/>
          <a:ext cx="9618816" cy="44805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40890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091" y="1957574"/>
            <a:ext cx="10514231" cy="1887184"/>
          </a:xfrm>
        </p:spPr>
        <p:txBody>
          <a:bodyPr>
            <a:normAutofit/>
          </a:bodyPr>
          <a:lstStyle/>
          <a:p>
            <a:pPr algn="ctr"/>
            <a:r>
              <a:rPr lang="en-US" b="1" dirty="0">
                <a:solidFill>
                  <a:srgbClr val="FFFF00"/>
                </a:solidFill>
              </a:rPr>
              <a:t>THANK YOU</a:t>
            </a:r>
            <a:br>
              <a:rPr lang="en-US" b="1" dirty="0">
                <a:solidFill>
                  <a:schemeClr val="bg1"/>
                </a:solidFill>
              </a:rPr>
            </a:br>
            <a:r>
              <a:rPr lang="en-US" sz="2400" b="1" dirty="0">
                <a:solidFill>
                  <a:schemeClr val="bg1"/>
                </a:solidFill>
              </a:rPr>
              <a:t>G. Natarajan, Advocate, Swamy Associates</a:t>
            </a:r>
            <a:br>
              <a:rPr lang="en-US" sz="2400" b="1" dirty="0">
                <a:solidFill>
                  <a:schemeClr val="bg1"/>
                </a:solidFill>
              </a:rPr>
            </a:br>
            <a:r>
              <a:rPr lang="en-US" sz="2400" b="1" dirty="0">
                <a:solidFill>
                  <a:schemeClr val="bg1"/>
                </a:solidFill>
              </a:rPr>
              <a:t>93400 54477 </a:t>
            </a:r>
            <a:br>
              <a:rPr lang="en-US" sz="2400" b="1">
                <a:solidFill>
                  <a:schemeClr val="bg1"/>
                </a:solidFill>
              </a:rPr>
            </a:br>
            <a:r>
              <a:rPr lang="en-US" sz="2400" b="1">
                <a:solidFill>
                  <a:schemeClr val="bg1"/>
                </a:solidFill>
              </a:rPr>
              <a:t>nuts@</a:t>
            </a:r>
            <a:r>
              <a:rPr lang="en-US" sz="2400" b="1" dirty="0">
                <a:solidFill>
                  <a:schemeClr val="bg1"/>
                </a:solidFill>
              </a:rPr>
              <a:t>swamyassociates.com</a:t>
            </a:r>
            <a:endParaRPr lang="en-US" b="1" dirty="0">
              <a:solidFill>
                <a:schemeClr val="bg1"/>
              </a:solidFill>
            </a:endParaRPr>
          </a:p>
        </p:txBody>
      </p:sp>
    </p:spTree>
    <p:extLst>
      <p:ext uri="{BB962C8B-B14F-4D97-AF65-F5344CB8AC3E}">
        <p14:creationId xmlns:p14="http://schemas.microsoft.com/office/powerpoint/2010/main" val="2705169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591FA9C-331A-43A1-B675-F9A293ECC8F0}"/>
              </a:ext>
            </a:extLst>
          </p:cNvPr>
          <p:cNvPicPr>
            <a:picLocks noChangeAspect="1"/>
          </p:cNvPicPr>
          <p:nvPr/>
        </p:nvPicPr>
        <p:blipFill>
          <a:blip r:embed="rId2"/>
          <a:stretch>
            <a:fillRect/>
          </a:stretch>
        </p:blipFill>
        <p:spPr>
          <a:xfrm>
            <a:off x="4203844" y="3164438"/>
            <a:ext cx="2186672" cy="3552355"/>
          </a:xfrm>
          <a:prstGeom prst="rect">
            <a:avLst/>
          </a:prstGeom>
        </p:spPr>
      </p:pic>
      <p:sp>
        <p:nvSpPr>
          <p:cNvPr id="8" name="Thought Bubble: Cloud 7">
            <a:extLst>
              <a:ext uri="{FF2B5EF4-FFF2-40B4-BE49-F238E27FC236}">
                <a16:creationId xmlns:a16="http://schemas.microsoft.com/office/drawing/2014/main" id="{7D975C32-D5B3-400F-ABD7-B76F9A15A0E8}"/>
              </a:ext>
            </a:extLst>
          </p:cNvPr>
          <p:cNvSpPr/>
          <p:nvPr/>
        </p:nvSpPr>
        <p:spPr>
          <a:xfrm rot="10800000" flipV="1">
            <a:off x="1084053" y="141207"/>
            <a:ext cx="6251697" cy="2571171"/>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a:p>
            <a:pPr algn="ctr"/>
            <a:r>
              <a:rPr lang="en-US" b="1" dirty="0">
                <a:solidFill>
                  <a:schemeClr val="tx1"/>
                </a:solidFill>
              </a:rPr>
              <a:t>Sec. 7 (1) (a) – Supply includes all forms of supply of goods or services or both such as sale, transfer, barter, exchange, </a:t>
            </a:r>
            <a:r>
              <a:rPr lang="en-US" b="1" dirty="0" err="1">
                <a:solidFill>
                  <a:schemeClr val="tx1"/>
                </a:solidFill>
              </a:rPr>
              <a:t>licence</a:t>
            </a:r>
            <a:r>
              <a:rPr lang="en-US" b="1" dirty="0">
                <a:solidFill>
                  <a:schemeClr val="tx1"/>
                </a:solidFill>
              </a:rPr>
              <a:t>, rental, lease or disposal made or agreed to be made </a:t>
            </a:r>
            <a:r>
              <a:rPr lang="en-US" sz="2000" b="1" u="sng" dirty="0">
                <a:solidFill>
                  <a:schemeClr val="tx1"/>
                </a:solidFill>
              </a:rPr>
              <a:t>for a consideration</a:t>
            </a:r>
            <a:r>
              <a:rPr lang="en-US" b="1" dirty="0">
                <a:solidFill>
                  <a:schemeClr val="tx1"/>
                </a:solidFill>
              </a:rPr>
              <a:t> by a person in the course or furtherance of business.</a:t>
            </a:r>
            <a:endParaRPr lang="en-IN" b="1" dirty="0">
              <a:solidFill>
                <a:schemeClr val="tx1"/>
              </a:solidFill>
            </a:endParaRPr>
          </a:p>
          <a:p>
            <a:pPr algn="ctr"/>
            <a:endParaRPr lang="en-IN" dirty="0"/>
          </a:p>
        </p:txBody>
      </p:sp>
    </p:spTree>
    <p:extLst>
      <p:ext uri="{BB962C8B-B14F-4D97-AF65-F5344CB8AC3E}">
        <p14:creationId xmlns:p14="http://schemas.microsoft.com/office/powerpoint/2010/main" val="308861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091" y="262387"/>
            <a:ext cx="10514231" cy="1017774"/>
          </a:xfrm>
        </p:spPr>
        <p:txBody>
          <a:bodyPr>
            <a:normAutofit fontScale="90000"/>
          </a:bodyPr>
          <a:lstStyle/>
          <a:p>
            <a:pPr algn="ctr"/>
            <a:r>
              <a:rPr lang="en-US" sz="3600" b="1" dirty="0">
                <a:solidFill>
                  <a:schemeClr val="bg1"/>
                </a:solidFill>
              </a:rPr>
              <a:t>Is Stock transfers a supply? – No as “consideration” is absent? </a:t>
            </a:r>
          </a:p>
        </p:txBody>
      </p:sp>
      <p:sp>
        <p:nvSpPr>
          <p:cNvPr id="10" name="Arrow: Right 9">
            <a:extLst>
              <a:ext uri="{FF2B5EF4-FFF2-40B4-BE49-F238E27FC236}">
                <a16:creationId xmlns:a16="http://schemas.microsoft.com/office/drawing/2014/main" id="{ACD9508C-7A27-4A58-8CF0-C1C29652061E}"/>
              </a:ext>
            </a:extLst>
          </p:cNvPr>
          <p:cNvSpPr/>
          <p:nvPr/>
        </p:nvSpPr>
        <p:spPr>
          <a:xfrm>
            <a:off x="4311655" y="2148320"/>
            <a:ext cx="1876501" cy="48288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a:solidFill>
                  <a:schemeClr val="tx1"/>
                </a:solidFill>
              </a:rPr>
              <a:t>NOT SUPPLY</a:t>
            </a:r>
          </a:p>
        </p:txBody>
      </p:sp>
      <p:sp>
        <p:nvSpPr>
          <p:cNvPr id="13" name="TextBox 12">
            <a:extLst>
              <a:ext uri="{FF2B5EF4-FFF2-40B4-BE49-F238E27FC236}">
                <a16:creationId xmlns:a16="http://schemas.microsoft.com/office/drawing/2014/main" id="{243E7511-4F79-43AB-ADE8-1F1A24C338BD}"/>
              </a:ext>
            </a:extLst>
          </p:cNvPr>
          <p:cNvSpPr txBox="1"/>
          <p:nvPr/>
        </p:nvSpPr>
        <p:spPr>
          <a:xfrm>
            <a:off x="7157997" y="3052027"/>
            <a:ext cx="2122248" cy="369332"/>
          </a:xfrm>
          <a:prstGeom prst="rect">
            <a:avLst/>
          </a:prstGeom>
          <a:noFill/>
        </p:spPr>
        <p:txBody>
          <a:bodyPr wrap="none" rtlCol="0">
            <a:spAutoFit/>
          </a:bodyPr>
          <a:lstStyle/>
          <a:p>
            <a:r>
              <a:rPr lang="en-IN" b="1" dirty="0">
                <a:solidFill>
                  <a:schemeClr val="bg1"/>
                </a:solidFill>
              </a:rPr>
              <a:t>Warehouse State - B</a:t>
            </a:r>
          </a:p>
        </p:txBody>
      </p:sp>
      <p:pic>
        <p:nvPicPr>
          <p:cNvPr id="16" name="Picture 15">
            <a:extLst>
              <a:ext uri="{FF2B5EF4-FFF2-40B4-BE49-F238E27FC236}">
                <a16:creationId xmlns:a16="http://schemas.microsoft.com/office/drawing/2014/main" id="{AD04E867-1921-4255-B1C3-EB48DFCD8F3D}"/>
              </a:ext>
            </a:extLst>
          </p:cNvPr>
          <p:cNvPicPr>
            <a:picLocks noChangeAspect="1"/>
          </p:cNvPicPr>
          <p:nvPr/>
        </p:nvPicPr>
        <p:blipFill>
          <a:blip r:embed="rId2"/>
          <a:stretch>
            <a:fillRect/>
          </a:stretch>
        </p:blipFill>
        <p:spPr>
          <a:xfrm>
            <a:off x="746850" y="4242423"/>
            <a:ext cx="3492045" cy="1743075"/>
          </a:xfrm>
          <a:prstGeom prst="rect">
            <a:avLst/>
          </a:prstGeom>
        </p:spPr>
      </p:pic>
      <p:sp>
        <p:nvSpPr>
          <p:cNvPr id="17" name="TextBox 16">
            <a:extLst>
              <a:ext uri="{FF2B5EF4-FFF2-40B4-BE49-F238E27FC236}">
                <a16:creationId xmlns:a16="http://schemas.microsoft.com/office/drawing/2014/main" id="{A9BFFAB3-D04E-4C5B-A030-0820EAF915AD}"/>
              </a:ext>
            </a:extLst>
          </p:cNvPr>
          <p:cNvSpPr txBox="1"/>
          <p:nvPr/>
        </p:nvSpPr>
        <p:spPr>
          <a:xfrm>
            <a:off x="1186096" y="4341151"/>
            <a:ext cx="2229200" cy="369332"/>
          </a:xfrm>
          <a:prstGeom prst="rect">
            <a:avLst/>
          </a:prstGeom>
          <a:noFill/>
        </p:spPr>
        <p:txBody>
          <a:bodyPr wrap="none" rtlCol="0">
            <a:spAutoFit/>
          </a:bodyPr>
          <a:lstStyle/>
          <a:p>
            <a:r>
              <a:rPr lang="en-IN" b="1" dirty="0">
                <a:solidFill>
                  <a:schemeClr val="bg1"/>
                </a:solidFill>
              </a:rPr>
              <a:t>ITC CHAIN IS BROKEN</a:t>
            </a:r>
          </a:p>
        </p:txBody>
      </p:sp>
      <p:sp>
        <p:nvSpPr>
          <p:cNvPr id="15" name="TextBox 14">
            <a:extLst>
              <a:ext uri="{FF2B5EF4-FFF2-40B4-BE49-F238E27FC236}">
                <a16:creationId xmlns:a16="http://schemas.microsoft.com/office/drawing/2014/main" id="{C5E8A5D8-5974-40E9-ADBA-7AC7CA867331}"/>
              </a:ext>
            </a:extLst>
          </p:cNvPr>
          <p:cNvSpPr txBox="1"/>
          <p:nvPr/>
        </p:nvSpPr>
        <p:spPr>
          <a:xfrm>
            <a:off x="1389269" y="5592883"/>
            <a:ext cx="1606337" cy="369332"/>
          </a:xfrm>
          <a:prstGeom prst="rect">
            <a:avLst/>
          </a:prstGeom>
          <a:noFill/>
        </p:spPr>
        <p:txBody>
          <a:bodyPr wrap="none" rtlCol="0">
            <a:spAutoFit/>
          </a:bodyPr>
          <a:lstStyle/>
          <a:p>
            <a:r>
              <a:rPr lang="en-IN" b="1" dirty="0">
                <a:solidFill>
                  <a:schemeClr val="bg1"/>
                </a:solidFill>
              </a:rPr>
              <a:t>WHAT TO DO? </a:t>
            </a:r>
          </a:p>
        </p:txBody>
      </p:sp>
      <p:pic>
        <p:nvPicPr>
          <p:cNvPr id="1026" name="Picture 2"/>
          <p:cNvPicPr>
            <a:picLocks noChangeAspect="1" noChangeArrowheads="1"/>
          </p:cNvPicPr>
          <p:nvPr/>
        </p:nvPicPr>
        <p:blipFill>
          <a:blip r:embed="rId3"/>
          <a:srcRect/>
          <a:stretch>
            <a:fillRect/>
          </a:stretch>
        </p:blipFill>
        <p:spPr bwMode="auto">
          <a:xfrm>
            <a:off x="1151267" y="1400858"/>
            <a:ext cx="2725012" cy="1690138"/>
          </a:xfrm>
          <a:prstGeom prst="rect">
            <a:avLst/>
          </a:prstGeom>
          <a:noFill/>
          <a:ln w="9525">
            <a:noFill/>
            <a:miter lim="800000"/>
            <a:headEnd/>
            <a:tailEnd/>
          </a:ln>
          <a:effectLst/>
        </p:spPr>
      </p:pic>
      <p:sp>
        <p:nvSpPr>
          <p:cNvPr id="19" name="TextBox 18"/>
          <p:cNvSpPr txBox="1"/>
          <p:nvPr/>
        </p:nvSpPr>
        <p:spPr>
          <a:xfrm>
            <a:off x="1168680" y="3171694"/>
            <a:ext cx="2933994" cy="369332"/>
          </a:xfrm>
          <a:prstGeom prst="rect">
            <a:avLst/>
          </a:prstGeom>
          <a:noFill/>
        </p:spPr>
        <p:txBody>
          <a:bodyPr wrap="square" rtlCol="0">
            <a:spAutoFit/>
          </a:bodyPr>
          <a:lstStyle/>
          <a:p>
            <a:r>
              <a:rPr lang="en-US" b="1" dirty="0">
                <a:solidFill>
                  <a:schemeClr val="bg1"/>
                </a:solidFill>
              </a:rPr>
              <a:t>Factory  State - A</a:t>
            </a:r>
          </a:p>
        </p:txBody>
      </p:sp>
      <p:pic>
        <p:nvPicPr>
          <p:cNvPr id="1027" name="Picture 3"/>
          <p:cNvPicPr>
            <a:picLocks noChangeAspect="1" noChangeArrowheads="1"/>
          </p:cNvPicPr>
          <p:nvPr/>
        </p:nvPicPr>
        <p:blipFill>
          <a:blip r:embed="rId4"/>
          <a:srcRect/>
          <a:stretch>
            <a:fillRect/>
          </a:stretch>
        </p:blipFill>
        <p:spPr bwMode="auto">
          <a:xfrm>
            <a:off x="6721261" y="1372975"/>
            <a:ext cx="2942534" cy="1616663"/>
          </a:xfrm>
          <a:prstGeom prst="rect">
            <a:avLst/>
          </a:prstGeom>
          <a:noFill/>
          <a:ln w="9525">
            <a:noFill/>
            <a:miter lim="800000"/>
            <a:headEnd/>
            <a:tailEnd/>
          </a:ln>
          <a:effectLst/>
        </p:spPr>
      </p:pic>
      <p:pic>
        <p:nvPicPr>
          <p:cNvPr id="1028" name="Picture 4"/>
          <p:cNvPicPr>
            <a:picLocks noChangeAspect="1" noChangeArrowheads="1"/>
          </p:cNvPicPr>
          <p:nvPr/>
        </p:nvPicPr>
        <p:blipFill>
          <a:blip r:embed="rId5"/>
          <a:srcRect/>
          <a:stretch>
            <a:fillRect/>
          </a:stretch>
        </p:blipFill>
        <p:spPr bwMode="auto">
          <a:xfrm>
            <a:off x="6077792" y="4880302"/>
            <a:ext cx="4622198" cy="1047750"/>
          </a:xfrm>
          <a:prstGeom prst="rect">
            <a:avLst/>
          </a:prstGeom>
          <a:noFill/>
          <a:ln w="9525">
            <a:noFill/>
            <a:miter lim="800000"/>
            <a:headEnd/>
            <a:tailEnd/>
          </a:ln>
          <a:effectLst/>
        </p:spPr>
      </p:pic>
      <p:sp>
        <p:nvSpPr>
          <p:cNvPr id="23" name="Down Arrow 22"/>
          <p:cNvSpPr/>
          <p:nvPr/>
        </p:nvSpPr>
        <p:spPr>
          <a:xfrm>
            <a:off x="7963473" y="3444712"/>
            <a:ext cx="586853" cy="1431646"/>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SUPPLY</a:t>
            </a:r>
          </a:p>
        </p:txBody>
      </p:sp>
    </p:spTree>
    <p:extLst>
      <p:ext uri="{BB962C8B-B14F-4D97-AF65-F5344CB8AC3E}">
        <p14:creationId xmlns:p14="http://schemas.microsoft.com/office/powerpoint/2010/main" val="756701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633114"/>
            <a:ext cx="10514231" cy="5496243"/>
          </a:xfrm>
        </p:spPr>
        <p:txBody>
          <a:bodyPr>
            <a:normAutofit/>
          </a:bodyPr>
          <a:lstStyle/>
          <a:p>
            <a:pPr marL="0" indent="0" algn="ctr">
              <a:buNone/>
            </a:pPr>
            <a:endParaRPr lang="en-IN" dirty="0">
              <a:solidFill>
                <a:schemeClr val="bg1"/>
              </a:solidFill>
            </a:endParaRPr>
          </a:p>
          <a:p>
            <a:pPr marL="0" indent="0" algn="just">
              <a:buNone/>
            </a:pPr>
            <a:r>
              <a:rPr lang="en-IN" dirty="0">
                <a:solidFill>
                  <a:schemeClr val="bg1"/>
                </a:solidFill>
              </a:rPr>
              <a:t> </a:t>
            </a:r>
          </a:p>
        </p:txBody>
      </p:sp>
      <p:graphicFrame>
        <p:nvGraphicFramePr>
          <p:cNvPr id="6" name="Diagram 5">
            <a:extLst>
              <a:ext uri="{FF2B5EF4-FFF2-40B4-BE49-F238E27FC236}">
                <a16:creationId xmlns:a16="http://schemas.microsoft.com/office/drawing/2014/main" id="{9508B8D8-F9F6-4C11-AA44-73FF04DF3ABF}"/>
              </a:ext>
            </a:extLst>
          </p:cNvPr>
          <p:cNvGraphicFramePr/>
          <p:nvPr>
            <p:extLst>
              <p:ext uri="{D42A27DB-BD31-4B8C-83A1-F6EECF244321}">
                <p14:modId xmlns:p14="http://schemas.microsoft.com/office/powerpoint/2010/main" val="2343705478"/>
              </p:ext>
            </p:extLst>
          </p:nvPr>
        </p:nvGraphicFramePr>
        <p:xfrm>
          <a:off x="838090" y="339047"/>
          <a:ext cx="11018287" cy="6246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911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Consequences…</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171848"/>
            <a:ext cx="10514231" cy="4351338"/>
          </a:xfrm>
        </p:spPr>
        <p:txBody>
          <a:bodyPr>
            <a:normAutofit/>
          </a:bodyPr>
          <a:lstStyle/>
          <a:p>
            <a:pPr marL="0" indent="0" algn="ctr">
              <a:buNone/>
            </a:pPr>
            <a:endParaRPr lang="en-IN" dirty="0">
              <a:solidFill>
                <a:schemeClr val="bg1"/>
              </a:solidFill>
            </a:endParaRPr>
          </a:p>
          <a:p>
            <a:pPr marL="0" indent="0" algn="just">
              <a:buNone/>
            </a:pPr>
            <a:endParaRPr lang="en-IN" dirty="0">
              <a:solidFill>
                <a:schemeClr val="bg1"/>
              </a:solidFill>
            </a:endParaRPr>
          </a:p>
          <a:p>
            <a:pPr marL="0" indent="0" algn="just">
              <a:buNone/>
            </a:pPr>
            <a:r>
              <a:rPr lang="en-IN" dirty="0">
                <a:solidFill>
                  <a:schemeClr val="bg1"/>
                </a:solidFill>
              </a:rPr>
              <a:t>When goods are moving from one “distinct	 person” to another “distinct person”, even without any consideration flowing, GST is payable (Stock transfers).  </a:t>
            </a:r>
          </a:p>
          <a:p>
            <a:pPr marL="0" indent="0" algn="just">
              <a:buNone/>
            </a:pPr>
            <a:endParaRPr lang="en-IN" dirty="0">
              <a:solidFill>
                <a:schemeClr val="bg1"/>
              </a:solidFill>
            </a:endParaRPr>
          </a:p>
          <a:p>
            <a:pPr marL="0" indent="0" algn="just">
              <a:buNone/>
            </a:pPr>
            <a:r>
              <a:rPr lang="en-IN" dirty="0">
                <a:solidFill>
                  <a:schemeClr val="bg1"/>
                </a:solidFill>
              </a:rPr>
              <a:t>When one “distinct person” provides any service to another “distinct person”, GST is payable. </a:t>
            </a:r>
          </a:p>
        </p:txBody>
      </p:sp>
      <p:pic>
        <p:nvPicPr>
          <p:cNvPr id="5" name="Picture 4">
            <a:extLst>
              <a:ext uri="{FF2B5EF4-FFF2-40B4-BE49-F238E27FC236}">
                <a16:creationId xmlns:a16="http://schemas.microsoft.com/office/drawing/2014/main" id="{5BD0FEDA-4797-4CFC-AA42-220DB0F9DCE6}"/>
              </a:ext>
            </a:extLst>
          </p:cNvPr>
          <p:cNvPicPr>
            <a:picLocks noChangeAspect="1"/>
          </p:cNvPicPr>
          <p:nvPr/>
        </p:nvPicPr>
        <p:blipFill>
          <a:blip r:embed="rId2"/>
          <a:stretch>
            <a:fillRect/>
          </a:stretch>
        </p:blipFill>
        <p:spPr>
          <a:xfrm>
            <a:off x="913636" y="1371124"/>
            <a:ext cx="1045047" cy="783887"/>
          </a:xfrm>
          <a:prstGeom prst="rect">
            <a:avLst/>
          </a:prstGeom>
        </p:spPr>
      </p:pic>
      <p:pic>
        <p:nvPicPr>
          <p:cNvPr id="7" name="Picture 6">
            <a:extLst>
              <a:ext uri="{FF2B5EF4-FFF2-40B4-BE49-F238E27FC236}">
                <a16:creationId xmlns:a16="http://schemas.microsoft.com/office/drawing/2014/main" id="{B69E6FB8-1E0E-4465-968E-214773D42AAC}"/>
              </a:ext>
            </a:extLst>
          </p:cNvPr>
          <p:cNvPicPr>
            <a:picLocks noChangeAspect="1"/>
          </p:cNvPicPr>
          <p:nvPr/>
        </p:nvPicPr>
        <p:blipFill>
          <a:blip r:embed="rId3"/>
          <a:stretch>
            <a:fillRect/>
          </a:stretch>
        </p:blipFill>
        <p:spPr>
          <a:xfrm>
            <a:off x="9550309" y="4846837"/>
            <a:ext cx="1045047" cy="783887"/>
          </a:xfrm>
          <a:prstGeom prst="rect">
            <a:avLst/>
          </a:prstGeom>
        </p:spPr>
      </p:pic>
      <p:pic>
        <p:nvPicPr>
          <p:cNvPr id="2050" name="Picture 2"/>
          <p:cNvPicPr>
            <a:picLocks noChangeAspect="1" noChangeArrowheads="1"/>
          </p:cNvPicPr>
          <p:nvPr/>
        </p:nvPicPr>
        <p:blipFill>
          <a:blip r:embed="rId4"/>
          <a:srcRect/>
          <a:stretch>
            <a:fillRect/>
          </a:stretch>
        </p:blipFill>
        <p:spPr bwMode="auto">
          <a:xfrm>
            <a:off x="942814" y="1375004"/>
            <a:ext cx="1015868" cy="762000"/>
          </a:xfrm>
          <a:prstGeom prst="rect">
            <a:avLst/>
          </a:prstGeom>
          <a:noFill/>
          <a:ln w="9525">
            <a:noFill/>
            <a:miter lim="800000"/>
            <a:headEnd/>
            <a:tailEnd/>
          </a:ln>
          <a:effectLst/>
        </p:spPr>
      </p:pic>
    </p:spTree>
    <p:extLst>
      <p:ext uri="{BB962C8B-B14F-4D97-AF65-F5344CB8AC3E}">
        <p14:creationId xmlns:p14="http://schemas.microsoft.com/office/powerpoint/2010/main" val="2604257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091" y="146759"/>
            <a:ext cx="10514231" cy="1325563"/>
          </a:xfrm>
        </p:spPr>
        <p:txBody>
          <a:bodyPr/>
          <a:lstStyle/>
          <a:p>
            <a:pPr algn="ctr"/>
            <a:r>
              <a:rPr lang="en-US" b="1" dirty="0">
                <a:solidFill>
                  <a:schemeClr val="bg1"/>
                </a:solidFill>
              </a:rPr>
              <a:t>Business practices</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838091" y="1490345"/>
            <a:ext cx="10514231" cy="4351338"/>
          </a:xfrm>
        </p:spPr>
        <p:txBody>
          <a:bodyPr>
            <a:normAutofit/>
          </a:bodyPr>
          <a:lstStyle/>
          <a:p>
            <a:pPr algn="just">
              <a:buFont typeface="Wingdings" panose="05000000000000000000" pitchFamily="2" charset="2"/>
              <a:buChar char="Ø"/>
            </a:pPr>
            <a:r>
              <a:rPr lang="en-IN" dirty="0">
                <a:solidFill>
                  <a:schemeClr val="bg1"/>
                </a:solidFill>
              </a:rPr>
              <a:t> Cost sharing among all units of an entity is an accounting requirement to assess the profitability of different units (Apportionment of cost / Cross charge).</a:t>
            </a:r>
          </a:p>
          <a:p>
            <a:pPr algn="just">
              <a:buFont typeface="Wingdings" panose="05000000000000000000" pitchFamily="2" charset="2"/>
              <a:buChar char="Ø"/>
            </a:pPr>
            <a:endParaRPr lang="en-IN" dirty="0">
              <a:solidFill>
                <a:schemeClr val="bg1"/>
              </a:solidFill>
            </a:endParaRPr>
          </a:p>
          <a:p>
            <a:pPr algn="just">
              <a:buFont typeface="Wingdings" panose="05000000000000000000" pitchFamily="2" charset="2"/>
              <a:buChar char="Ø"/>
            </a:pPr>
            <a:r>
              <a:rPr lang="en-IN" dirty="0">
                <a:solidFill>
                  <a:schemeClr val="bg1"/>
                </a:solidFill>
              </a:rPr>
              <a:t> All common expenses are apportioned to all units on some reasonable basis.  </a:t>
            </a:r>
          </a:p>
          <a:p>
            <a:pPr algn="just">
              <a:buFont typeface="Wingdings" panose="05000000000000000000" pitchFamily="2" charset="2"/>
              <a:buChar char="Ø"/>
            </a:pPr>
            <a:endParaRPr lang="en-IN" dirty="0">
              <a:solidFill>
                <a:schemeClr val="bg1"/>
              </a:solidFill>
            </a:endParaRPr>
          </a:p>
          <a:p>
            <a:pPr algn="just">
              <a:buFont typeface="Wingdings" panose="05000000000000000000" pitchFamily="2" charset="2"/>
              <a:buChar char="Ø"/>
            </a:pPr>
            <a:r>
              <a:rPr lang="en-IN" dirty="0">
                <a:solidFill>
                  <a:schemeClr val="bg1"/>
                </a:solidFill>
              </a:rPr>
              <a:t> But the Profit and Loss A/c and Balance Sheet will be prepared for the entity as a whole. </a:t>
            </a:r>
          </a:p>
        </p:txBody>
      </p:sp>
    </p:spTree>
    <p:extLst>
      <p:ext uri="{BB962C8B-B14F-4D97-AF65-F5344CB8AC3E}">
        <p14:creationId xmlns:p14="http://schemas.microsoft.com/office/powerpoint/2010/main" val="1825209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802927495"/>
              </p:ext>
            </p:extLst>
          </p:nvPr>
        </p:nvGraphicFramePr>
        <p:xfrm>
          <a:off x="3981618" y="762626"/>
          <a:ext cx="7741843" cy="47099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279216" y="2711226"/>
            <a:ext cx="2850267" cy="1323439"/>
          </a:xfrm>
          <a:prstGeom prst="rect">
            <a:avLst/>
          </a:prstGeom>
        </p:spPr>
        <p:txBody>
          <a:bodyPr wrap="none">
            <a:spAutoFit/>
          </a:bodyPr>
          <a:lstStyle/>
          <a:p>
            <a:pPr algn="ctr"/>
            <a:r>
              <a:rPr lang="en-US" sz="4000" b="1" dirty="0">
                <a:solidFill>
                  <a:schemeClr val="bg1"/>
                </a:solidFill>
              </a:rPr>
              <a:t>Cross charge</a:t>
            </a:r>
          </a:p>
          <a:p>
            <a:pPr algn="ctr"/>
            <a:r>
              <a:rPr lang="en-US" sz="4000" b="1" dirty="0">
                <a:solidFill>
                  <a:schemeClr val="bg1"/>
                </a:solidFill>
              </a:rPr>
              <a:t> and GST</a:t>
            </a:r>
            <a:endParaRPr lang="en-US" sz="4000" dirty="0"/>
          </a:p>
        </p:txBody>
      </p:sp>
      <p:cxnSp>
        <p:nvCxnSpPr>
          <p:cNvPr id="8" name="Straight Connector 7"/>
          <p:cNvCxnSpPr/>
          <p:nvPr/>
        </p:nvCxnSpPr>
        <p:spPr>
          <a:xfrm rot="16200000" flipH="1">
            <a:off x="1958453" y="3268638"/>
            <a:ext cx="2906976" cy="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864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3081</TotalTime>
  <Words>3286</Words>
  <Application>Microsoft Office PowerPoint</Application>
  <PresentationFormat>Custom</PresentationFormat>
  <Paragraphs>139</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Office Theme</vt:lpstr>
      <vt:lpstr> Cross charge under GST (By G. Natarajan) </vt:lpstr>
      <vt:lpstr>Multi-locational units.</vt:lpstr>
      <vt:lpstr>Registration requirements.</vt:lpstr>
      <vt:lpstr>PowerPoint Presentation</vt:lpstr>
      <vt:lpstr>Is Stock transfers a supply? – No as “consideration” is absent? </vt:lpstr>
      <vt:lpstr>PowerPoint Presentation</vt:lpstr>
      <vt:lpstr>Consequences…</vt:lpstr>
      <vt:lpstr>Business practices</vt:lpstr>
      <vt:lpstr>PowerPoint Presentation</vt:lpstr>
      <vt:lpstr>PowerPoint Presentation</vt:lpstr>
      <vt:lpstr>Columbia Asia Hospitals case – AAR [2018 (15) GSTL 722 – AAR]</vt:lpstr>
      <vt:lpstr>Columbia Asia Hospitals case – AAR [2018 (15) GSTL 722 – AAR]</vt:lpstr>
      <vt:lpstr>PowerPoint Presentation</vt:lpstr>
      <vt:lpstr>Columbia Asia Hospitals case – AAAR [2019 (20) GSTL 763 – AAAR]</vt:lpstr>
      <vt:lpstr>How to value ? </vt:lpstr>
      <vt:lpstr>GST Council discussions &amp; Draft Circular </vt:lpstr>
      <vt:lpstr>GST Council discussions &amp; Draft Circular </vt:lpstr>
      <vt:lpstr>GST Council discussions &amp; Draft Circular</vt:lpstr>
      <vt:lpstr>GST Council discussions &amp; Draft Circular </vt:lpstr>
      <vt:lpstr>GST Council discussions &amp; Draft Circular </vt:lpstr>
      <vt:lpstr>GST Council discussions &amp; Draft Circular </vt:lpstr>
      <vt:lpstr>GST Council discussions &amp; Draft Circular </vt:lpstr>
      <vt:lpstr>GST Council discussions &amp; Draft Circular</vt:lpstr>
      <vt:lpstr>GST Council discussions &amp; Draft Circular </vt:lpstr>
      <vt:lpstr>GST Council discussions &amp; Draft Circular</vt:lpstr>
      <vt:lpstr>GST Council discussions &amp; Draft Circular </vt:lpstr>
      <vt:lpstr>GST Council discussions  &amp; Draft Circular</vt:lpstr>
      <vt:lpstr>Way forward </vt:lpstr>
      <vt:lpstr>Cutting the food to fit the shoe? </vt:lpstr>
      <vt:lpstr>THANK YOU G. Natarajan, Advocate, Swamy Associates 93400 54477  nuts@swamyassociates.com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 K. Antony</dc:creator>
  <cp:lastModifiedBy> </cp:lastModifiedBy>
  <cp:revision>362</cp:revision>
  <dcterms:created xsi:type="dcterms:W3CDTF">2018-06-06T09:29:13Z</dcterms:created>
  <dcterms:modified xsi:type="dcterms:W3CDTF">2020-04-20T14:17:31Z</dcterms:modified>
</cp:coreProperties>
</file>